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wmf" ContentType="image/x-wmf"/>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43891200" cy="21945600"/>
  <p:notesSz cx="6858000" cy="9144000"/>
  <p:defaultTextStyle>
    <a:defPPr>
      <a:defRPr lang="en-US"/>
    </a:defPPr>
    <a:lvl1pPr marL="0" algn="l" defTabSz="3761915" rtl="0" eaLnBrk="1" latinLnBrk="0" hangingPunct="1">
      <a:defRPr sz="7400" kern="1200">
        <a:solidFill>
          <a:schemeClr val="tx1"/>
        </a:solidFill>
        <a:latin typeface="+mn-lt"/>
        <a:ea typeface="+mn-ea"/>
        <a:cs typeface="+mn-cs"/>
      </a:defRPr>
    </a:lvl1pPr>
    <a:lvl2pPr marL="1880958" algn="l" defTabSz="3761915" rtl="0" eaLnBrk="1" latinLnBrk="0" hangingPunct="1">
      <a:defRPr sz="7400" kern="1200">
        <a:solidFill>
          <a:schemeClr val="tx1"/>
        </a:solidFill>
        <a:latin typeface="+mn-lt"/>
        <a:ea typeface="+mn-ea"/>
        <a:cs typeface="+mn-cs"/>
      </a:defRPr>
    </a:lvl2pPr>
    <a:lvl3pPr marL="3761915" algn="l" defTabSz="3761915" rtl="0" eaLnBrk="1" latinLnBrk="0" hangingPunct="1">
      <a:defRPr sz="7400" kern="1200">
        <a:solidFill>
          <a:schemeClr val="tx1"/>
        </a:solidFill>
        <a:latin typeface="+mn-lt"/>
        <a:ea typeface="+mn-ea"/>
        <a:cs typeface="+mn-cs"/>
      </a:defRPr>
    </a:lvl3pPr>
    <a:lvl4pPr marL="5642873" algn="l" defTabSz="3761915" rtl="0" eaLnBrk="1" latinLnBrk="0" hangingPunct="1">
      <a:defRPr sz="7400" kern="1200">
        <a:solidFill>
          <a:schemeClr val="tx1"/>
        </a:solidFill>
        <a:latin typeface="+mn-lt"/>
        <a:ea typeface="+mn-ea"/>
        <a:cs typeface="+mn-cs"/>
      </a:defRPr>
    </a:lvl4pPr>
    <a:lvl5pPr marL="7523829" algn="l" defTabSz="3761915" rtl="0" eaLnBrk="1" latinLnBrk="0" hangingPunct="1">
      <a:defRPr sz="7400" kern="1200">
        <a:solidFill>
          <a:schemeClr val="tx1"/>
        </a:solidFill>
        <a:latin typeface="+mn-lt"/>
        <a:ea typeface="+mn-ea"/>
        <a:cs typeface="+mn-cs"/>
      </a:defRPr>
    </a:lvl5pPr>
    <a:lvl6pPr marL="9404787" algn="l" defTabSz="3761915" rtl="0" eaLnBrk="1" latinLnBrk="0" hangingPunct="1">
      <a:defRPr sz="7400" kern="1200">
        <a:solidFill>
          <a:schemeClr val="tx1"/>
        </a:solidFill>
        <a:latin typeface="+mn-lt"/>
        <a:ea typeface="+mn-ea"/>
        <a:cs typeface="+mn-cs"/>
      </a:defRPr>
    </a:lvl6pPr>
    <a:lvl7pPr marL="11285745" algn="l" defTabSz="3761915" rtl="0" eaLnBrk="1" latinLnBrk="0" hangingPunct="1">
      <a:defRPr sz="7400" kern="1200">
        <a:solidFill>
          <a:schemeClr val="tx1"/>
        </a:solidFill>
        <a:latin typeface="+mn-lt"/>
        <a:ea typeface="+mn-ea"/>
        <a:cs typeface="+mn-cs"/>
      </a:defRPr>
    </a:lvl7pPr>
    <a:lvl8pPr marL="13166702" algn="l" defTabSz="3761915" rtl="0" eaLnBrk="1" latinLnBrk="0" hangingPunct="1">
      <a:defRPr sz="7400" kern="1200">
        <a:solidFill>
          <a:schemeClr val="tx1"/>
        </a:solidFill>
        <a:latin typeface="+mn-lt"/>
        <a:ea typeface="+mn-ea"/>
        <a:cs typeface="+mn-cs"/>
      </a:defRPr>
    </a:lvl8pPr>
    <a:lvl9pPr marL="15047660" algn="l" defTabSz="3761915"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823">
          <p15:clr>
            <a:srgbClr val="A4A3A4"/>
          </p15:clr>
        </p15:guide>
        <p15:guide id="2" orient="horz" pos="40">
          <p15:clr>
            <a:srgbClr val="A4A3A4"/>
          </p15:clr>
        </p15:guide>
        <p15:guide id="3" pos="27370">
          <p15:clr>
            <a:srgbClr val="A4A3A4"/>
          </p15:clr>
        </p15:guide>
        <p15:guide id="4" pos="29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7" autoAdjust="0"/>
    <p:restoredTop sz="94624" autoAdjust="0"/>
  </p:normalViewPr>
  <p:slideViewPr>
    <p:cSldViewPr snapToGrid="0" snapToObjects="1" showGuides="1">
      <p:cViewPr>
        <p:scale>
          <a:sx n="20" d="100"/>
          <a:sy n="20" d="100"/>
        </p:scale>
        <p:origin x="-1020" y="-216"/>
      </p:cViewPr>
      <p:guideLst>
        <p:guide orient="horz" pos="13823"/>
        <p:guide orient="horz" pos="40"/>
        <p:guide pos="27370"/>
        <p:guide pos="2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4/27/2015</a:t>
            </a:fld>
            <a:endParaRPr lang="en-US" dirty="0"/>
          </a:p>
        </p:txBody>
      </p:sp>
      <p:sp>
        <p:nvSpPr>
          <p:cNvPr id="4" name="Slide Image Placeholder 3"/>
          <p:cNvSpPr>
            <a:spLocks noGrp="1" noRot="1" noChangeAspect="1"/>
          </p:cNvSpPr>
          <p:nvPr>
            <p:ph type="sldImg" idx="2"/>
          </p:nvPr>
        </p:nvSpPr>
        <p:spPr>
          <a:xfrm>
            <a:off x="0" y="685800"/>
            <a:ext cx="6858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xmlns="" val="1055639900"/>
      </p:ext>
    </p:extLst>
  </p:cSld>
  <p:clrMap bg1="lt1" tx1="dk1" bg2="lt2" tx2="dk2" accent1="accent1" accent2="accent2" accent3="accent3" accent4="accent4" accent5="accent5" accent6="accent6" hlink="hlink" folHlink="folHlink"/>
  <p:notesStyle>
    <a:lvl1pPr marL="0" algn="l" defTabSz="3761915" rtl="0" eaLnBrk="1" latinLnBrk="0" hangingPunct="1">
      <a:defRPr sz="5000" kern="1200">
        <a:solidFill>
          <a:schemeClr val="tx1"/>
        </a:solidFill>
        <a:latin typeface="+mn-lt"/>
        <a:ea typeface="+mn-ea"/>
        <a:cs typeface="+mn-cs"/>
      </a:defRPr>
    </a:lvl1pPr>
    <a:lvl2pPr marL="1880958" algn="l" defTabSz="3761915" rtl="0" eaLnBrk="1" latinLnBrk="0" hangingPunct="1">
      <a:defRPr sz="5000" kern="1200">
        <a:solidFill>
          <a:schemeClr val="tx1"/>
        </a:solidFill>
        <a:latin typeface="+mn-lt"/>
        <a:ea typeface="+mn-ea"/>
        <a:cs typeface="+mn-cs"/>
      </a:defRPr>
    </a:lvl2pPr>
    <a:lvl3pPr marL="3761915" algn="l" defTabSz="3761915" rtl="0" eaLnBrk="1" latinLnBrk="0" hangingPunct="1">
      <a:defRPr sz="5000" kern="1200">
        <a:solidFill>
          <a:schemeClr val="tx1"/>
        </a:solidFill>
        <a:latin typeface="+mn-lt"/>
        <a:ea typeface="+mn-ea"/>
        <a:cs typeface="+mn-cs"/>
      </a:defRPr>
    </a:lvl3pPr>
    <a:lvl4pPr marL="5642873" algn="l" defTabSz="3761915" rtl="0" eaLnBrk="1" latinLnBrk="0" hangingPunct="1">
      <a:defRPr sz="5000" kern="1200">
        <a:solidFill>
          <a:schemeClr val="tx1"/>
        </a:solidFill>
        <a:latin typeface="+mn-lt"/>
        <a:ea typeface="+mn-ea"/>
        <a:cs typeface="+mn-cs"/>
      </a:defRPr>
    </a:lvl4pPr>
    <a:lvl5pPr marL="7523829" algn="l" defTabSz="3761915" rtl="0" eaLnBrk="1" latinLnBrk="0" hangingPunct="1">
      <a:defRPr sz="5000" kern="1200">
        <a:solidFill>
          <a:schemeClr val="tx1"/>
        </a:solidFill>
        <a:latin typeface="+mn-lt"/>
        <a:ea typeface="+mn-ea"/>
        <a:cs typeface="+mn-cs"/>
      </a:defRPr>
    </a:lvl5pPr>
    <a:lvl6pPr marL="9404787" algn="l" defTabSz="3761915" rtl="0" eaLnBrk="1" latinLnBrk="0" hangingPunct="1">
      <a:defRPr sz="5000" kern="1200">
        <a:solidFill>
          <a:schemeClr val="tx1"/>
        </a:solidFill>
        <a:latin typeface="+mn-lt"/>
        <a:ea typeface="+mn-ea"/>
        <a:cs typeface="+mn-cs"/>
      </a:defRPr>
    </a:lvl6pPr>
    <a:lvl7pPr marL="11285745" algn="l" defTabSz="3761915" rtl="0" eaLnBrk="1" latinLnBrk="0" hangingPunct="1">
      <a:defRPr sz="5000" kern="1200">
        <a:solidFill>
          <a:schemeClr val="tx1"/>
        </a:solidFill>
        <a:latin typeface="+mn-lt"/>
        <a:ea typeface="+mn-ea"/>
        <a:cs typeface="+mn-cs"/>
      </a:defRPr>
    </a:lvl7pPr>
    <a:lvl8pPr marL="13166702" algn="l" defTabSz="3761915" rtl="0" eaLnBrk="1" latinLnBrk="0" hangingPunct="1">
      <a:defRPr sz="5000" kern="1200">
        <a:solidFill>
          <a:schemeClr val="tx1"/>
        </a:solidFill>
        <a:latin typeface="+mn-lt"/>
        <a:ea typeface="+mn-ea"/>
        <a:cs typeface="+mn-cs"/>
      </a:defRPr>
    </a:lvl8pPr>
    <a:lvl9pPr marL="15047660" algn="l" defTabSz="3761915" rtl="0" eaLnBrk="1" latinLnBrk="0" hangingPunct="1">
      <a:defRPr sz="5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xmlns="" val="228574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74663" y="11021042"/>
            <a:ext cx="829096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438087" y="3486491"/>
            <a:ext cx="8290965"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128817" y="3486491"/>
            <a:ext cx="8269287"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438087" y="4100716"/>
            <a:ext cx="829096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474663" y="10431876"/>
            <a:ext cx="8290965"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7804524" y="4075658"/>
            <a:ext cx="8274926"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7797869" y="3486491"/>
            <a:ext cx="8274926"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5147250" y="3486491"/>
            <a:ext cx="8272463"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5147249" y="4107188"/>
            <a:ext cx="8272463"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5147249" y="9515157"/>
            <a:ext cx="8272463"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5147250" y="10104323"/>
            <a:ext cx="8272462"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5147250" y="16609573"/>
            <a:ext cx="8272462"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5147249" y="17198740"/>
            <a:ext cx="8272463"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133786" y="4107188"/>
            <a:ext cx="827134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76" name="Text Placeholder 3"/>
          <p:cNvSpPr>
            <a:spLocks noGrp="1"/>
          </p:cNvSpPr>
          <p:nvPr>
            <p:ph type="body" sz="quarter" idx="136" hasCustomPrompt="1"/>
          </p:nvPr>
        </p:nvSpPr>
        <p:spPr>
          <a:xfrm>
            <a:off x="26462419" y="4075658"/>
            <a:ext cx="8274926"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77" name="Text Placeholder 5"/>
          <p:cNvSpPr>
            <a:spLocks noGrp="1"/>
          </p:cNvSpPr>
          <p:nvPr>
            <p:ph type="body" sz="quarter" idx="137" hasCustomPrompt="1"/>
          </p:nvPr>
        </p:nvSpPr>
        <p:spPr>
          <a:xfrm>
            <a:off x="26472560" y="3486491"/>
            <a:ext cx="8274926"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57" name="Text Placeholder 76"/>
          <p:cNvSpPr>
            <a:spLocks noGrp="1"/>
          </p:cNvSpPr>
          <p:nvPr>
            <p:ph type="body" sz="quarter" idx="161" hasCustomPrompt="1"/>
          </p:nvPr>
        </p:nvSpPr>
        <p:spPr>
          <a:xfrm>
            <a:off x="5225143" y="1464829"/>
            <a:ext cx="33440914" cy="963989"/>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58" name="Text Placeholder 76"/>
          <p:cNvSpPr>
            <a:spLocks noGrp="1"/>
          </p:cNvSpPr>
          <p:nvPr>
            <p:ph type="body" sz="quarter" idx="195" hasCustomPrompt="1"/>
          </p:nvPr>
        </p:nvSpPr>
        <p:spPr>
          <a:xfrm>
            <a:off x="5225143" y="2428819"/>
            <a:ext cx="33440914"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59" name="Text Placeholder 76"/>
          <p:cNvSpPr>
            <a:spLocks noGrp="1"/>
          </p:cNvSpPr>
          <p:nvPr>
            <p:ph type="body" sz="quarter" idx="196" hasCustomPrompt="1"/>
          </p:nvPr>
        </p:nvSpPr>
        <p:spPr>
          <a:xfrm>
            <a:off x="5225143" y="180134"/>
            <a:ext cx="33440914" cy="1284696"/>
          </a:xfrm>
          <a:prstGeom prst="rect">
            <a:avLst/>
          </a:prstGeom>
        </p:spPr>
        <p:txBody>
          <a:bodyPr>
            <a:normAutofit/>
          </a:bodyPr>
          <a:lstStyle>
            <a:lvl1pPr marL="0" indent="0" algn="ctr">
              <a:buFontTx/>
              <a:buNone/>
              <a:defRPr sz="66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59" name="Text Placeholder 3"/>
          <p:cNvSpPr>
            <a:spLocks noGrp="1"/>
          </p:cNvSpPr>
          <p:nvPr>
            <p:ph type="body" sz="quarter" idx="10" hasCustomPrompt="1"/>
          </p:nvPr>
        </p:nvSpPr>
        <p:spPr>
          <a:xfrm>
            <a:off x="474663" y="11021042"/>
            <a:ext cx="829096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62" name="Text Placeholder 5"/>
          <p:cNvSpPr>
            <a:spLocks noGrp="1"/>
          </p:cNvSpPr>
          <p:nvPr>
            <p:ph type="body" sz="quarter" idx="11" hasCustomPrompt="1"/>
          </p:nvPr>
        </p:nvSpPr>
        <p:spPr>
          <a:xfrm>
            <a:off x="474663" y="3523067"/>
            <a:ext cx="8290965"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INTRODUCTION or ABSTRACT</a:t>
            </a:r>
            <a:endParaRPr lang="en-US" dirty="0"/>
          </a:p>
        </p:txBody>
      </p:sp>
      <p:sp>
        <p:nvSpPr>
          <p:cNvPr id="70" name="Text Placeholder 5"/>
          <p:cNvSpPr>
            <a:spLocks noGrp="1"/>
          </p:cNvSpPr>
          <p:nvPr>
            <p:ph type="body" sz="quarter" idx="20" hasCustomPrompt="1"/>
          </p:nvPr>
        </p:nvSpPr>
        <p:spPr>
          <a:xfrm>
            <a:off x="474663" y="16603102"/>
            <a:ext cx="8269287"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OBJECTIVES</a:t>
            </a:r>
            <a:endParaRPr lang="en-US" dirty="0"/>
          </a:p>
        </p:txBody>
      </p:sp>
      <p:sp>
        <p:nvSpPr>
          <p:cNvPr id="71" name="Text Placeholder 3"/>
          <p:cNvSpPr>
            <a:spLocks noGrp="1"/>
          </p:cNvSpPr>
          <p:nvPr>
            <p:ph type="body" sz="quarter" idx="21" hasCustomPrompt="1"/>
          </p:nvPr>
        </p:nvSpPr>
        <p:spPr>
          <a:xfrm>
            <a:off x="26479104" y="4148809"/>
            <a:ext cx="829096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73" name="Text Placeholder 5"/>
          <p:cNvSpPr>
            <a:spLocks noGrp="1"/>
          </p:cNvSpPr>
          <p:nvPr>
            <p:ph type="body" sz="quarter" idx="22" hasCustomPrompt="1"/>
          </p:nvPr>
        </p:nvSpPr>
        <p:spPr>
          <a:xfrm>
            <a:off x="474663" y="10431876"/>
            <a:ext cx="8290965"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MATERIALS &amp; METHODS</a:t>
            </a:r>
            <a:endParaRPr lang="en-US" dirty="0"/>
          </a:p>
        </p:txBody>
      </p:sp>
      <p:sp>
        <p:nvSpPr>
          <p:cNvPr id="76" name="Text Placeholder 5"/>
          <p:cNvSpPr>
            <a:spLocks noGrp="1"/>
          </p:cNvSpPr>
          <p:nvPr>
            <p:ph type="body" sz="quarter" idx="24" hasCustomPrompt="1"/>
          </p:nvPr>
        </p:nvSpPr>
        <p:spPr>
          <a:xfrm>
            <a:off x="9158452" y="3523067"/>
            <a:ext cx="25595974"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105" name="Text Placeholder 5"/>
          <p:cNvSpPr>
            <a:spLocks noGrp="1"/>
          </p:cNvSpPr>
          <p:nvPr>
            <p:ph type="body" sz="quarter" idx="25" hasCustomPrompt="1"/>
          </p:nvPr>
        </p:nvSpPr>
        <p:spPr>
          <a:xfrm>
            <a:off x="35147250" y="3523067"/>
            <a:ext cx="8272463"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CONCLUSIONS</a:t>
            </a:r>
            <a:endParaRPr lang="en-US" dirty="0"/>
          </a:p>
        </p:txBody>
      </p:sp>
      <p:sp>
        <p:nvSpPr>
          <p:cNvPr id="106" name="Text Placeholder 3"/>
          <p:cNvSpPr>
            <a:spLocks noGrp="1"/>
          </p:cNvSpPr>
          <p:nvPr>
            <p:ph type="body" sz="quarter" idx="26" hasCustomPrompt="1"/>
          </p:nvPr>
        </p:nvSpPr>
        <p:spPr>
          <a:xfrm>
            <a:off x="35147250" y="4148809"/>
            <a:ext cx="8272463"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07" name="Text Placeholder 5"/>
          <p:cNvSpPr>
            <a:spLocks noGrp="1"/>
          </p:cNvSpPr>
          <p:nvPr>
            <p:ph type="body" sz="quarter" idx="27" hasCustomPrompt="1"/>
          </p:nvPr>
        </p:nvSpPr>
        <p:spPr>
          <a:xfrm>
            <a:off x="35147250" y="9515157"/>
            <a:ext cx="8272463"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REFERENCES</a:t>
            </a:r>
            <a:endParaRPr lang="en-US" dirty="0"/>
          </a:p>
        </p:txBody>
      </p:sp>
      <p:sp>
        <p:nvSpPr>
          <p:cNvPr id="108" name="Text Placeholder 3"/>
          <p:cNvSpPr>
            <a:spLocks noGrp="1"/>
          </p:cNvSpPr>
          <p:nvPr>
            <p:ph type="body" sz="quarter" idx="28" hasCustomPrompt="1"/>
          </p:nvPr>
        </p:nvSpPr>
        <p:spPr>
          <a:xfrm>
            <a:off x="35147250" y="10104323"/>
            <a:ext cx="8272462"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09" name="Text Placeholder 5"/>
          <p:cNvSpPr>
            <a:spLocks noGrp="1"/>
          </p:cNvSpPr>
          <p:nvPr>
            <p:ph type="body" sz="quarter" idx="29" hasCustomPrompt="1"/>
          </p:nvPr>
        </p:nvSpPr>
        <p:spPr>
          <a:xfrm>
            <a:off x="35147250" y="16609573"/>
            <a:ext cx="8272462"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110" name="Text Placeholder 3"/>
          <p:cNvSpPr>
            <a:spLocks noGrp="1"/>
          </p:cNvSpPr>
          <p:nvPr>
            <p:ph type="body" sz="quarter" idx="30" hasCustomPrompt="1"/>
          </p:nvPr>
        </p:nvSpPr>
        <p:spPr>
          <a:xfrm>
            <a:off x="35147250" y="17198740"/>
            <a:ext cx="8272463"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11" name="Text Placeholder 3"/>
          <p:cNvSpPr>
            <a:spLocks noGrp="1"/>
          </p:cNvSpPr>
          <p:nvPr>
            <p:ph type="body" sz="quarter" idx="96" hasCustomPrompt="1"/>
          </p:nvPr>
        </p:nvSpPr>
        <p:spPr>
          <a:xfrm>
            <a:off x="474663" y="17198740"/>
            <a:ext cx="827134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49" name="Text Placeholder 3"/>
          <p:cNvSpPr>
            <a:spLocks noGrp="1"/>
          </p:cNvSpPr>
          <p:nvPr>
            <p:ph type="body" sz="quarter" idx="162" hasCustomPrompt="1"/>
          </p:nvPr>
        </p:nvSpPr>
        <p:spPr>
          <a:xfrm>
            <a:off x="9142810" y="4148809"/>
            <a:ext cx="8290965" cy="492443"/>
          </a:xfrm>
          <a:prstGeom prst="rect">
            <a:avLst/>
          </a:prstGeom>
        </p:spPr>
        <p:txBody>
          <a:bodyPr wrap="square" lIns="91440" tIns="91440" rIns="91440" bIns="91440">
            <a:spAutoFit/>
          </a:bodyPr>
          <a:lstStyle>
            <a:lvl1pPr marL="0" indent="0">
              <a:buNone/>
              <a:defRPr sz="2000" baseline="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Text Placeholder</a:t>
            </a:r>
            <a:endParaRPr lang="en-US" dirty="0"/>
          </a:p>
        </p:txBody>
      </p:sp>
      <p:sp>
        <p:nvSpPr>
          <p:cNvPr id="60" name="Text Placeholder 3"/>
          <p:cNvSpPr>
            <a:spLocks noGrp="1"/>
          </p:cNvSpPr>
          <p:nvPr>
            <p:ph type="body" sz="quarter" idx="163" hasCustomPrompt="1"/>
          </p:nvPr>
        </p:nvSpPr>
        <p:spPr>
          <a:xfrm>
            <a:off x="17810957" y="4148809"/>
            <a:ext cx="8290965" cy="492443"/>
          </a:xfrm>
          <a:prstGeom prst="rect">
            <a:avLst/>
          </a:prstGeom>
        </p:spPr>
        <p:txBody>
          <a:bodyPr wrap="square" lIns="91440" tIns="91440" rIns="91440" bIns="91440">
            <a:spAutoFit/>
          </a:bodyPr>
          <a:lstStyle>
            <a:lvl1pPr marL="0" indent="0">
              <a:buNone/>
              <a:defRPr sz="2000" b="1">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61" name="Text Placeholder 3"/>
          <p:cNvSpPr>
            <a:spLocks noGrp="1"/>
          </p:cNvSpPr>
          <p:nvPr>
            <p:ph type="body" sz="quarter" idx="164" hasCustomPrompt="1"/>
          </p:nvPr>
        </p:nvSpPr>
        <p:spPr>
          <a:xfrm>
            <a:off x="474663" y="4148809"/>
            <a:ext cx="829096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63" name="Text Placeholder 76"/>
          <p:cNvSpPr>
            <a:spLocks noGrp="1"/>
          </p:cNvSpPr>
          <p:nvPr>
            <p:ph type="body" sz="quarter" idx="165" hasCustomPrompt="1"/>
          </p:nvPr>
        </p:nvSpPr>
        <p:spPr>
          <a:xfrm>
            <a:off x="5225143" y="1464829"/>
            <a:ext cx="33440914" cy="963989"/>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95" hasCustomPrompt="1"/>
          </p:nvPr>
        </p:nvSpPr>
        <p:spPr>
          <a:xfrm>
            <a:off x="5225143" y="2428819"/>
            <a:ext cx="33440914"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9" name="Text Placeholder 76"/>
          <p:cNvSpPr>
            <a:spLocks noGrp="1"/>
          </p:cNvSpPr>
          <p:nvPr>
            <p:ph type="body" sz="quarter" idx="196" hasCustomPrompt="1"/>
          </p:nvPr>
        </p:nvSpPr>
        <p:spPr>
          <a:xfrm>
            <a:off x="5225143" y="180134"/>
            <a:ext cx="33440914" cy="1284696"/>
          </a:xfrm>
          <a:prstGeom prst="rect">
            <a:avLst/>
          </a:prstGeom>
        </p:spPr>
        <p:txBody>
          <a:bodyPr>
            <a:normAutofit/>
          </a:bodyPr>
          <a:lstStyle>
            <a:lvl1pPr marL="0" indent="0" algn="ctr">
              <a:buFontTx/>
              <a:buNone/>
              <a:defRPr sz="66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94" name="Text Placeholder 3"/>
          <p:cNvSpPr>
            <a:spLocks noGrp="1"/>
          </p:cNvSpPr>
          <p:nvPr>
            <p:ph type="body" sz="quarter" idx="10" hasCustomPrompt="1"/>
          </p:nvPr>
        </p:nvSpPr>
        <p:spPr>
          <a:xfrm>
            <a:off x="474663" y="11021042"/>
            <a:ext cx="829096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95" name="Text Placeholder 5"/>
          <p:cNvSpPr>
            <a:spLocks noGrp="1"/>
          </p:cNvSpPr>
          <p:nvPr>
            <p:ph type="body" sz="quarter" idx="11" hasCustomPrompt="1"/>
          </p:nvPr>
        </p:nvSpPr>
        <p:spPr>
          <a:xfrm>
            <a:off x="474663" y="3476784"/>
            <a:ext cx="8290965"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INTRODUCTION or ABSTRACT</a:t>
            </a:r>
            <a:endParaRPr lang="en-US" dirty="0"/>
          </a:p>
        </p:txBody>
      </p:sp>
      <p:sp>
        <p:nvSpPr>
          <p:cNvPr id="100" name="Text Placeholder 5"/>
          <p:cNvSpPr>
            <a:spLocks noGrp="1"/>
          </p:cNvSpPr>
          <p:nvPr>
            <p:ph type="body" sz="quarter" idx="20" hasCustomPrompt="1"/>
          </p:nvPr>
        </p:nvSpPr>
        <p:spPr>
          <a:xfrm>
            <a:off x="474663" y="16603102"/>
            <a:ext cx="8269287"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OBJECTIVES</a:t>
            </a:r>
            <a:endParaRPr lang="en-US" dirty="0"/>
          </a:p>
        </p:txBody>
      </p:sp>
      <p:sp>
        <p:nvSpPr>
          <p:cNvPr id="101" name="Text Placeholder 3"/>
          <p:cNvSpPr>
            <a:spLocks noGrp="1"/>
          </p:cNvSpPr>
          <p:nvPr>
            <p:ph type="body" sz="quarter" idx="21" hasCustomPrompt="1"/>
          </p:nvPr>
        </p:nvSpPr>
        <p:spPr>
          <a:xfrm>
            <a:off x="474663" y="4080703"/>
            <a:ext cx="829096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20" name="Text Placeholder 5"/>
          <p:cNvSpPr>
            <a:spLocks noGrp="1"/>
          </p:cNvSpPr>
          <p:nvPr>
            <p:ph type="body" sz="quarter" idx="22" hasCustomPrompt="1"/>
          </p:nvPr>
        </p:nvSpPr>
        <p:spPr>
          <a:xfrm>
            <a:off x="474663" y="10431876"/>
            <a:ext cx="8290965"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MATERIALS &amp; METHODS</a:t>
            </a:r>
            <a:endParaRPr lang="en-US" dirty="0"/>
          </a:p>
        </p:txBody>
      </p:sp>
      <p:sp>
        <p:nvSpPr>
          <p:cNvPr id="121" name="Text Placeholder 3"/>
          <p:cNvSpPr>
            <a:spLocks noGrp="1"/>
          </p:cNvSpPr>
          <p:nvPr>
            <p:ph type="body" sz="quarter" idx="23" hasCustomPrompt="1"/>
          </p:nvPr>
        </p:nvSpPr>
        <p:spPr>
          <a:xfrm>
            <a:off x="17818976" y="4080703"/>
            <a:ext cx="8274926"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22" name="Text Placeholder 5"/>
          <p:cNvSpPr>
            <a:spLocks noGrp="1"/>
          </p:cNvSpPr>
          <p:nvPr>
            <p:ph type="body" sz="quarter" idx="24" hasCustomPrompt="1"/>
          </p:nvPr>
        </p:nvSpPr>
        <p:spPr>
          <a:xfrm>
            <a:off x="17818976" y="3476784"/>
            <a:ext cx="8274926"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123" name="Text Placeholder 5"/>
          <p:cNvSpPr>
            <a:spLocks noGrp="1"/>
          </p:cNvSpPr>
          <p:nvPr>
            <p:ph type="body" sz="quarter" idx="25" hasCustomPrompt="1"/>
          </p:nvPr>
        </p:nvSpPr>
        <p:spPr>
          <a:xfrm>
            <a:off x="35147250" y="3476784"/>
            <a:ext cx="8272463"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CONCLUSIONS</a:t>
            </a:r>
            <a:endParaRPr lang="en-US" dirty="0"/>
          </a:p>
        </p:txBody>
      </p:sp>
      <p:sp>
        <p:nvSpPr>
          <p:cNvPr id="124" name="Text Placeholder 3"/>
          <p:cNvSpPr>
            <a:spLocks noGrp="1"/>
          </p:cNvSpPr>
          <p:nvPr>
            <p:ph type="body" sz="quarter" idx="26" hasCustomPrompt="1"/>
          </p:nvPr>
        </p:nvSpPr>
        <p:spPr>
          <a:xfrm>
            <a:off x="35147249" y="4080703"/>
            <a:ext cx="8272463"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25" name="Text Placeholder 5"/>
          <p:cNvSpPr>
            <a:spLocks noGrp="1"/>
          </p:cNvSpPr>
          <p:nvPr>
            <p:ph type="body" sz="quarter" idx="27" hasCustomPrompt="1"/>
          </p:nvPr>
        </p:nvSpPr>
        <p:spPr>
          <a:xfrm>
            <a:off x="35147249" y="9508686"/>
            <a:ext cx="8272463"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REFERENCES</a:t>
            </a:r>
            <a:endParaRPr lang="en-US" dirty="0"/>
          </a:p>
        </p:txBody>
      </p:sp>
      <p:sp>
        <p:nvSpPr>
          <p:cNvPr id="126" name="Text Placeholder 3"/>
          <p:cNvSpPr>
            <a:spLocks noGrp="1"/>
          </p:cNvSpPr>
          <p:nvPr>
            <p:ph type="body" sz="quarter" idx="28" hasCustomPrompt="1"/>
          </p:nvPr>
        </p:nvSpPr>
        <p:spPr>
          <a:xfrm>
            <a:off x="35147250" y="10104323"/>
            <a:ext cx="8272462"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27" name="Text Placeholder 5"/>
          <p:cNvSpPr>
            <a:spLocks noGrp="1"/>
          </p:cNvSpPr>
          <p:nvPr>
            <p:ph type="body" sz="quarter" idx="29" hasCustomPrompt="1"/>
          </p:nvPr>
        </p:nvSpPr>
        <p:spPr>
          <a:xfrm>
            <a:off x="35147250" y="16603102"/>
            <a:ext cx="8272462"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128" name="Text Placeholder 3"/>
          <p:cNvSpPr>
            <a:spLocks noGrp="1"/>
          </p:cNvSpPr>
          <p:nvPr>
            <p:ph type="body" sz="quarter" idx="30" hasCustomPrompt="1"/>
          </p:nvPr>
        </p:nvSpPr>
        <p:spPr>
          <a:xfrm>
            <a:off x="35147249" y="17198740"/>
            <a:ext cx="8272463"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29" name="Text Placeholder 3"/>
          <p:cNvSpPr>
            <a:spLocks noGrp="1"/>
          </p:cNvSpPr>
          <p:nvPr>
            <p:ph type="body" sz="quarter" idx="96" hasCustomPrompt="1"/>
          </p:nvPr>
        </p:nvSpPr>
        <p:spPr>
          <a:xfrm>
            <a:off x="474663" y="17198740"/>
            <a:ext cx="8271345"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30" name="Text Placeholder 3"/>
          <p:cNvSpPr>
            <a:spLocks noGrp="1"/>
          </p:cNvSpPr>
          <p:nvPr>
            <p:ph type="body" sz="quarter" idx="150" hasCustomPrompt="1"/>
          </p:nvPr>
        </p:nvSpPr>
        <p:spPr>
          <a:xfrm>
            <a:off x="26483113" y="4080703"/>
            <a:ext cx="8274926"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31" name="Text Placeholder 5"/>
          <p:cNvSpPr>
            <a:spLocks noGrp="1"/>
          </p:cNvSpPr>
          <p:nvPr>
            <p:ph type="body" sz="quarter" idx="151" hasCustomPrompt="1"/>
          </p:nvPr>
        </p:nvSpPr>
        <p:spPr>
          <a:xfrm>
            <a:off x="26483113" y="3476784"/>
            <a:ext cx="8274926"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132" name="Text Placeholder 3"/>
          <p:cNvSpPr>
            <a:spLocks noGrp="1"/>
          </p:cNvSpPr>
          <p:nvPr>
            <p:ph type="body" sz="quarter" idx="152" hasCustomPrompt="1"/>
          </p:nvPr>
        </p:nvSpPr>
        <p:spPr>
          <a:xfrm>
            <a:off x="9153032" y="4080703"/>
            <a:ext cx="8274926"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33" name="Text Placeholder 5"/>
          <p:cNvSpPr>
            <a:spLocks noGrp="1"/>
          </p:cNvSpPr>
          <p:nvPr>
            <p:ph type="body" sz="quarter" idx="153" hasCustomPrompt="1"/>
          </p:nvPr>
        </p:nvSpPr>
        <p:spPr>
          <a:xfrm>
            <a:off x="9154839" y="3476784"/>
            <a:ext cx="8274926"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134" name="Text Placeholder 3"/>
          <p:cNvSpPr>
            <a:spLocks noGrp="1"/>
          </p:cNvSpPr>
          <p:nvPr>
            <p:ph type="body" sz="quarter" idx="154" hasCustomPrompt="1"/>
          </p:nvPr>
        </p:nvSpPr>
        <p:spPr>
          <a:xfrm>
            <a:off x="17807726" y="13326006"/>
            <a:ext cx="8274926"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35" name="Text Placeholder 5"/>
          <p:cNvSpPr>
            <a:spLocks noGrp="1"/>
          </p:cNvSpPr>
          <p:nvPr>
            <p:ph type="body" sz="quarter" idx="155" hasCustomPrompt="1"/>
          </p:nvPr>
        </p:nvSpPr>
        <p:spPr>
          <a:xfrm>
            <a:off x="17807726" y="12736839"/>
            <a:ext cx="8274926"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136" name="Text Placeholder 3"/>
          <p:cNvSpPr>
            <a:spLocks noGrp="1"/>
          </p:cNvSpPr>
          <p:nvPr>
            <p:ph type="body" sz="quarter" idx="156" hasCustomPrompt="1"/>
          </p:nvPr>
        </p:nvSpPr>
        <p:spPr>
          <a:xfrm>
            <a:off x="26462419" y="13326006"/>
            <a:ext cx="8274926"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37" name="Text Placeholder 5"/>
          <p:cNvSpPr>
            <a:spLocks noGrp="1"/>
          </p:cNvSpPr>
          <p:nvPr>
            <p:ph type="body" sz="quarter" idx="157" hasCustomPrompt="1"/>
          </p:nvPr>
        </p:nvSpPr>
        <p:spPr>
          <a:xfrm>
            <a:off x="26462419" y="12736839"/>
            <a:ext cx="8274926"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138" name="Text Placeholder 3"/>
          <p:cNvSpPr>
            <a:spLocks noGrp="1"/>
          </p:cNvSpPr>
          <p:nvPr>
            <p:ph type="body" sz="quarter" idx="158" hasCustomPrompt="1"/>
          </p:nvPr>
        </p:nvSpPr>
        <p:spPr>
          <a:xfrm>
            <a:off x="9153032" y="13326006"/>
            <a:ext cx="8274926" cy="492443"/>
          </a:xfrm>
          <a:prstGeom prst="rect">
            <a:avLst/>
          </a:prstGeom>
        </p:spPr>
        <p:txBody>
          <a:bodyPr wrap="square" lIns="91440" tIns="91440" rIns="91440" bIns="91440">
            <a:spAutoFit/>
          </a:bodyPr>
          <a:lstStyle>
            <a:lvl1pPr marL="0" indent="0">
              <a:buNone/>
              <a:defRPr sz="2000">
                <a:solidFill>
                  <a:schemeClr val="accent5">
                    <a:lumMod val="50000"/>
                  </a:schemeClr>
                </a:solidFill>
                <a:latin typeface="Trebuchet MS" pitchFamily="34"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smtClean="0"/>
              <a:t>Type in or paste your text here</a:t>
            </a:r>
            <a:endParaRPr lang="en-US" dirty="0"/>
          </a:p>
        </p:txBody>
      </p:sp>
      <p:sp>
        <p:nvSpPr>
          <p:cNvPr id="139" name="Text Placeholder 5"/>
          <p:cNvSpPr>
            <a:spLocks noGrp="1"/>
          </p:cNvSpPr>
          <p:nvPr>
            <p:ph type="body" sz="quarter" idx="159" hasCustomPrompt="1"/>
          </p:nvPr>
        </p:nvSpPr>
        <p:spPr>
          <a:xfrm>
            <a:off x="9153032" y="12736839"/>
            <a:ext cx="8274926" cy="589166"/>
          </a:xfrm>
          <a:prstGeom prst="rect">
            <a:avLst/>
          </a:prstGeom>
          <a:noFill/>
        </p:spPr>
        <p:txBody>
          <a:bodyPr wrap="square" lIns="78374" tIns="78374" rIns="78374" bIns="78374"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82" name="Text Placeholder 76"/>
          <p:cNvSpPr>
            <a:spLocks noGrp="1"/>
          </p:cNvSpPr>
          <p:nvPr>
            <p:ph type="body" sz="quarter" idx="171" hasCustomPrompt="1"/>
          </p:nvPr>
        </p:nvSpPr>
        <p:spPr>
          <a:xfrm>
            <a:off x="5225143" y="1464829"/>
            <a:ext cx="33440914" cy="963989"/>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3" name="Text Placeholder 76"/>
          <p:cNvSpPr>
            <a:spLocks noGrp="1"/>
          </p:cNvSpPr>
          <p:nvPr>
            <p:ph type="body" sz="quarter" idx="195" hasCustomPrompt="1"/>
          </p:nvPr>
        </p:nvSpPr>
        <p:spPr>
          <a:xfrm>
            <a:off x="5225143" y="2428819"/>
            <a:ext cx="33440914"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4" name="Text Placeholder 76"/>
          <p:cNvSpPr>
            <a:spLocks noGrp="1"/>
          </p:cNvSpPr>
          <p:nvPr>
            <p:ph type="body" sz="quarter" idx="196" hasCustomPrompt="1"/>
          </p:nvPr>
        </p:nvSpPr>
        <p:spPr>
          <a:xfrm>
            <a:off x="5225143" y="180134"/>
            <a:ext cx="33440914" cy="1284696"/>
          </a:xfrm>
          <a:prstGeom prst="rect">
            <a:avLst/>
          </a:prstGeom>
        </p:spPr>
        <p:txBody>
          <a:bodyPr>
            <a:normAutofit/>
          </a:bodyPr>
          <a:lstStyle>
            <a:lvl1pPr marL="0" indent="0" algn="ctr">
              <a:buFontTx/>
              <a:buNone/>
              <a:defRPr sz="66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3200400"/>
          </a:xfrm>
          <a:prstGeom prst="rect">
            <a:avLst/>
          </a:prstGeom>
          <a:solidFill>
            <a:schemeClr val="accent5">
              <a:lumMod val="75000"/>
            </a:schemeClr>
          </a:solidFill>
          <a:ln w="9525">
            <a:solidFill>
              <a:schemeClr val="tx1"/>
            </a:solidFill>
            <a:miter lim="800000"/>
            <a:headEnd/>
            <a:tailEnd/>
          </a:ln>
          <a:effectLst/>
        </p:spPr>
        <p:txBody>
          <a:bodyPr wrap="none" lIns="78374" tIns="39186" rIns="78374" bIns="39186" anchor="ctr"/>
          <a:lstStyle/>
          <a:p>
            <a:pPr>
              <a:defRPr/>
            </a:pPr>
            <a:endParaRPr lang="en-US" dirty="0"/>
          </a:p>
        </p:txBody>
      </p:sp>
      <p:sp>
        <p:nvSpPr>
          <p:cNvPr id="9" name="Rectangle 9"/>
          <p:cNvSpPr>
            <a:spLocks noChangeArrowheads="1"/>
          </p:cNvSpPr>
          <p:nvPr/>
        </p:nvSpPr>
        <p:spPr bwMode="auto">
          <a:xfrm>
            <a:off x="0" y="3203575"/>
            <a:ext cx="43891200" cy="101600"/>
          </a:xfrm>
          <a:prstGeom prst="rect">
            <a:avLst/>
          </a:prstGeom>
          <a:solidFill>
            <a:schemeClr val="accent5">
              <a:lumMod val="50000"/>
            </a:schemeClr>
          </a:solidFill>
          <a:ln w="152400">
            <a:noFill/>
            <a:miter lim="800000"/>
            <a:headEnd/>
            <a:tailEnd/>
          </a:ln>
          <a:effectLst/>
        </p:spPr>
        <p:txBody>
          <a:bodyPr wrap="none" lIns="78374" tIns="39186" rIns="78374" bIns="39186" anchor="ctr"/>
          <a:lstStyle/>
          <a:p>
            <a:pPr>
              <a:defRPr/>
            </a:pPr>
            <a:endParaRPr lang="en-US" dirty="0"/>
          </a:p>
        </p:txBody>
      </p:sp>
      <p:sp>
        <p:nvSpPr>
          <p:cNvPr id="10" name="Text Box 14"/>
          <p:cNvSpPr txBox="1">
            <a:spLocks noChangeArrowheads="1"/>
          </p:cNvSpPr>
          <p:nvPr/>
        </p:nvSpPr>
        <p:spPr bwMode="auto">
          <a:xfrm>
            <a:off x="819153" y="21488400"/>
            <a:ext cx="2514600" cy="288262"/>
          </a:xfrm>
          <a:prstGeom prst="rect">
            <a:avLst/>
          </a:prstGeom>
          <a:noFill/>
          <a:ln w="9525">
            <a:noFill/>
            <a:miter lim="800000"/>
            <a:headEnd/>
            <a:tailEnd/>
          </a:ln>
          <a:effectLst/>
        </p:spPr>
        <p:txBody>
          <a:bodyPr lIns="78225" tIns="39105" rIns="78225" bIns="39105">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457994" y="3505200"/>
            <a:ext cx="8278812" cy="17830800"/>
          </a:xfrm>
          <a:prstGeom prst="roundRect">
            <a:avLst>
              <a:gd name="adj" fmla="val 385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23" name="Rectangle 33"/>
          <p:cNvSpPr>
            <a:spLocks noChangeArrowheads="1"/>
          </p:cNvSpPr>
          <p:nvPr userDrawn="1"/>
        </p:nvSpPr>
        <p:spPr bwMode="auto">
          <a:xfrm>
            <a:off x="35154394" y="3505200"/>
            <a:ext cx="8278812" cy="17830800"/>
          </a:xfrm>
          <a:prstGeom prst="roundRect">
            <a:avLst>
              <a:gd name="adj" fmla="val 385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24" name="Rectangle 33"/>
          <p:cNvSpPr>
            <a:spLocks noChangeArrowheads="1"/>
          </p:cNvSpPr>
          <p:nvPr userDrawn="1"/>
        </p:nvSpPr>
        <p:spPr bwMode="auto">
          <a:xfrm>
            <a:off x="9132094" y="3505200"/>
            <a:ext cx="8278812" cy="17830800"/>
          </a:xfrm>
          <a:prstGeom prst="roundRect">
            <a:avLst>
              <a:gd name="adj" fmla="val 385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30" name="Rectangle 33"/>
          <p:cNvSpPr>
            <a:spLocks noChangeArrowheads="1"/>
          </p:cNvSpPr>
          <p:nvPr userDrawn="1"/>
        </p:nvSpPr>
        <p:spPr bwMode="auto">
          <a:xfrm>
            <a:off x="17806194" y="3505200"/>
            <a:ext cx="8278812" cy="17830800"/>
          </a:xfrm>
          <a:prstGeom prst="roundRect">
            <a:avLst>
              <a:gd name="adj" fmla="val 385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31" name="Rectangle 33"/>
          <p:cNvSpPr>
            <a:spLocks noChangeArrowheads="1"/>
          </p:cNvSpPr>
          <p:nvPr userDrawn="1"/>
        </p:nvSpPr>
        <p:spPr bwMode="auto">
          <a:xfrm>
            <a:off x="26480294" y="3505200"/>
            <a:ext cx="8278812" cy="17830800"/>
          </a:xfrm>
          <a:prstGeom prst="roundRect">
            <a:avLst>
              <a:gd name="adj" fmla="val 385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8374" tIns="39186" rIns="78374" bIns="39186" anchor="ctr"/>
          <a:lstStyle/>
          <a:p>
            <a:pPr>
              <a:defRPr/>
            </a:pPr>
            <a:endParaRPr lang="en-US" dirty="0"/>
          </a:p>
        </p:txBody>
      </p:sp>
      <p:grpSp>
        <p:nvGrpSpPr>
          <p:cNvPr id="32" name="Group 31"/>
          <p:cNvGrpSpPr>
            <a:grpSpLocks noChangeAspect="1"/>
          </p:cNvGrpSpPr>
          <p:nvPr userDrawn="1"/>
        </p:nvGrpSpPr>
        <p:grpSpPr>
          <a:xfrm>
            <a:off x="-6886463" y="2"/>
            <a:ext cx="6608534" cy="21945598"/>
            <a:chOff x="-11220550" y="-1"/>
            <a:chExt cx="11014226" cy="27432000"/>
          </a:xfrm>
        </p:grpSpPr>
        <p:sp>
          <p:nvSpPr>
            <p:cNvPr id="37" name="Rectangle 36"/>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48”x96”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38" name="Straight Connector 37"/>
            <p:cNvCxnSpPr/>
            <p:nvPr userDrawn="1"/>
          </p:nvCxnSpPr>
          <p:spPr>
            <a:xfrm>
              <a:off x="-11220550" y="6610711"/>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3" cstate="print"/>
            <a:stretch>
              <a:fillRect/>
            </a:stretch>
          </p:blipFill>
          <p:spPr>
            <a:xfrm>
              <a:off x="-10852997" y="8198113"/>
              <a:ext cx="1597665" cy="1001614"/>
            </a:xfrm>
            <a:prstGeom prst="rect">
              <a:avLst/>
            </a:prstGeom>
          </p:spPr>
        </p:pic>
        <p:pic>
          <p:nvPicPr>
            <p:cNvPr id="40" name="Picture 39"/>
            <p:cNvPicPr>
              <a:picLocks noChangeAspect="1"/>
            </p:cNvPicPr>
            <p:nvPr userDrawn="1"/>
          </p:nvPicPr>
          <p:blipFill>
            <a:blip r:embed="rId4" cstate="print"/>
            <a:stretch>
              <a:fillRect/>
            </a:stretch>
          </p:blipFill>
          <p:spPr>
            <a:xfrm>
              <a:off x="-10801330" y="12785855"/>
              <a:ext cx="9986807" cy="877998"/>
            </a:xfrm>
            <a:prstGeom prst="rect">
              <a:avLst/>
            </a:prstGeom>
          </p:spPr>
        </p:pic>
        <p:grpSp>
          <p:nvGrpSpPr>
            <p:cNvPr id="46" name="Group 45"/>
            <p:cNvGrpSpPr/>
            <p:nvPr userDrawn="1"/>
          </p:nvGrpSpPr>
          <p:grpSpPr>
            <a:xfrm>
              <a:off x="-9918368" y="19973444"/>
              <a:ext cx="7631078" cy="1987426"/>
              <a:chOff x="-4550327" y="11384063"/>
              <a:chExt cx="3516822" cy="1095728"/>
            </a:xfrm>
          </p:grpSpPr>
          <p:grpSp>
            <p:nvGrpSpPr>
              <p:cNvPr id="52" name="Group 51"/>
              <p:cNvGrpSpPr/>
              <p:nvPr userDrawn="1"/>
            </p:nvGrpSpPr>
            <p:grpSpPr>
              <a:xfrm>
                <a:off x="-2817357" y="11384115"/>
                <a:ext cx="624373" cy="894738"/>
                <a:chOff x="-4000962" y="11580582"/>
                <a:chExt cx="779266" cy="1282149"/>
              </a:xfrm>
            </p:grpSpPr>
            <p:pic>
              <p:nvPicPr>
                <p:cNvPr id="58" name="Picture 57"/>
                <p:cNvPicPr>
                  <a:picLocks noChangeAspect="1"/>
                </p:cNvPicPr>
                <p:nvPr userDrawn="1"/>
              </p:nvPicPr>
              <p:blipFill>
                <a:blip r:embed="rId5" cstate="print"/>
                <a:stretch>
                  <a:fillRect/>
                </a:stretch>
              </p:blipFill>
              <p:spPr>
                <a:xfrm>
                  <a:off x="-3990424" y="11580582"/>
                  <a:ext cx="768728" cy="1090753"/>
                </a:xfrm>
                <a:prstGeom prst="rect">
                  <a:avLst/>
                </a:prstGeom>
              </p:spPr>
            </p:pic>
            <p:sp>
              <p:nvSpPr>
                <p:cNvPr id="59" name="TextBox 56"/>
                <p:cNvSpPr txBox="1"/>
                <p:nvPr userDrawn="1"/>
              </p:nvSpPr>
              <p:spPr>
                <a:xfrm>
                  <a:off x="-4000962" y="12619572"/>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53" name="Group 52"/>
              <p:cNvGrpSpPr/>
              <p:nvPr userDrawn="1"/>
            </p:nvGrpSpPr>
            <p:grpSpPr>
              <a:xfrm>
                <a:off x="-2067022" y="11384063"/>
                <a:ext cx="1033517" cy="907666"/>
                <a:chOff x="-2968273" y="11644275"/>
                <a:chExt cx="1420279" cy="1247336"/>
              </a:xfrm>
            </p:grpSpPr>
            <p:pic>
              <p:nvPicPr>
                <p:cNvPr id="56" name="Picture 55"/>
                <p:cNvPicPr>
                  <a:picLocks noChangeAspect="1"/>
                </p:cNvPicPr>
                <p:nvPr userDrawn="1"/>
              </p:nvPicPr>
              <p:blipFill>
                <a:blip r:embed="rId5" cstate="print"/>
                <a:stretch>
                  <a:fillRect/>
                </a:stretch>
              </p:blipFill>
              <p:spPr>
                <a:xfrm>
                  <a:off x="-2968273" y="11644275"/>
                  <a:ext cx="1420279" cy="1029695"/>
                </a:xfrm>
                <a:prstGeom prst="rect">
                  <a:avLst/>
                </a:prstGeom>
              </p:spPr>
            </p:pic>
            <p:sp>
              <p:nvSpPr>
                <p:cNvPr id="57" name="TextBox 54"/>
                <p:cNvSpPr txBox="1"/>
                <p:nvPr userDrawn="1"/>
              </p:nvSpPr>
              <p:spPr>
                <a:xfrm>
                  <a:off x="-2965527" y="12619557"/>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54" name="Picture 53"/>
              <p:cNvPicPr>
                <a:picLocks noChangeAspect="1"/>
              </p:cNvPicPr>
              <p:nvPr userDrawn="1"/>
            </p:nvPicPr>
            <p:blipFill>
              <a:blip r:embed="rId6" cstate="print"/>
              <a:stretch>
                <a:fillRect/>
              </a:stretch>
            </p:blipFill>
            <p:spPr>
              <a:xfrm>
                <a:off x="-4550327" y="11384088"/>
                <a:ext cx="1098742" cy="847761"/>
              </a:xfrm>
              <a:prstGeom prst="rect">
                <a:avLst/>
              </a:prstGeom>
            </p:spPr>
          </p:pic>
          <p:sp>
            <p:nvSpPr>
              <p:cNvPr id="55" name="TextBox 52"/>
              <p:cNvSpPr txBox="1"/>
              <p:nvPr userDrawn="1"/>
            </p:nvSpPr>
            <p:spPr>
              <a:xfrm>
                <a:off x="-4505756" y="12281823"/>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7" name="Group 46"/>
            <p:cNvGrpSpPr/>
            <p:nvPr userDrawn="1"/>
          </p:nvGrpSpPr>
          <p:grpSpPr>
            <a:xfrm>
              <a:off x="-9816361" y="23859606"/>
              <a:ext cx="7832477" cy="2027099"/>
              <a:chOff x="-4525041" y="13501739"/>
              <a:chExt cx="3609638" cy="1117602"/>
            </a:xfrm>
          </p:grpSpPr>
          <p:pic>
            <p:nvPicPr>
              <p:cNvPr id="48" name="Picture 47"/>
              <p:cNvPicPr/>
              <p:nvPr userDrawn="1"/>
            </p:nvPicPr>
            <p:blipFill>
              <a:blip r:embed="rId7" cstate="print"/>
              <a:stretch>
                <a:fillRect/>
              </a:stretch>
            </p:blipFill>
            <p:spPr>
              <a:xfrm>
                <a:off x="-4276681" y="13651779"/>
                <a:ext cx="1512652" cy="772700"/>
              </a:xfrm>
              <a:prstGeom prst="rect">
                <a:avLst/>
              </a:prstGeom>
            </p:spPr>
          </p:pic>
          <p:pic>
            <p:nvPicPr>
              <p:cNvPr id="49" name="Picture 48"/>
              <p:cNvPicPr/>
              <p:nvPr userDrawn="1"/>
            </p:nvPicPr>
            <p:blipFill>
              <a:blip r:embed="rId8" cstate="print"/>
              <a:stretch>
                <a:fillRect/>
              </a:stretch>
            </p:blipFill>
            <p:spPr>
              <a:xfrm>
                <a:off x="-2693844" y="13651779"/>
                <a:ext cx="1512652" cy="772700"/>
              </a:xfrm>
              <a:prstGeom prst="rect">
                <a:avLst/>
              </a:prstGeom>
            </p:spPr>
          </p:pic>
          <p:sp>
            <p:nvSpPr>
              <p:cNvPr id="50" name="TextBox 47"/>
              <p:cNvSpPr txBox="1"/>
              <p:nvPr userDrawn="1"/>
            </p:nvSpPr>
            <p:spPr>
              <a:xfrm rot="16200000">
                <a:off x="-5018832" y="13995530"/>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51" name="TextBox 48"/>
              <p:cNvSpPr txBox="1"/>
              <p:nvPr userDrawn="1"/>
            </p:nvSpPr>
            <p:spPr>
              <a:xfrm rot="16200000">
                <a:off x="-1545124" y="13989620"/>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60" name="Group 59"/>
          <p:cNvGrpSpPr>
            <a:grpSpLocks noChangeAspect="1"/>
          </p:cNvGrpSpPr>
          <p:nvPr userDrawn="1"/>
        </p:nvGrpSpPr>
        <p:grpSpPr>
          <a:xfrm>
            <a:off x="44322323" y="11216"/>
            <a:ext cx="6632760" cy="21934383"/>
            <a:chOff x="36782324" y="0"/>
            <a:chExt cx="11062139" cy="27432000"/>
          </a:xfrm>
        </p:grpSpPr>
        <p:sp>
          <p:nvSpPr>
            <p:cNvPr id="61" name="Rectangle 6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62" name="Picture 61"/>
            <p:cNvPicPr/>
            <p:nvPr userDrawn="1"/>
          </p:nvPicPr>
          <p:blipFill>
            <a:blip r:embed="rId9" cstate="print"/>
            <a:stretch>
              <a:fillRect/>
            </a:stretch>
          </p:blipFill>
          <p:spPr>
            <a:xfrm>
              <a:off x="39547455" y="3688889"/>
              <a:ext cx="5586150" cy="1716939"/>
            </a:xfrm>
            <a:prstGeom prst="rect">
              <a:avLst/>
            </a:prstGeom>
          </p:spPr>
        </p:pic>
        <p:pic>
          <p:nvPicPr>
            <p:cNvPr id="63" name="Picture 62"/>
            <p:cNvPicPr>
              <a:picLocks noChangeAspect="1"/>
            </p:cNvPicPr>
            <p:nvPr userDrawn="1"/>
          </p:nvPicPr>
          <p:blipFill>
            <a:blip r:embed="rId10" cstate="print"/>
            <a:stretch>
              <a:fillRect/>
            </a:stretch>
          </p:blipFill>
          <p:spPr>
            <a:xfrm>
              <a:off x="37163425" y="7987216"/>
              <a:ext cx="2969584" cy="1140240"/>
            </a:xfrm>
            <a:prstGeom prst="rect">
              <a:avLst/>
            </a:prstGeom>
            <a:ln>
              <a:noFill/>
            </a:ln>
          </p:spPr>
        </p:pic>
        <p:pic>
          <p:nvPicPr>
            <p:cNvPr id="64" name="Picture 63"/>
            <p:cNvPicPr/>
            <p:nvPr userDrawn="1"/>
          </p:nvPicPr>
          <p:blipFill>
            <a:blip r:embed="rId11" cstate="print"/>
            <a:stretch>
              <a:fillRect/>
            </a:stretch>
          </p:blipFill>
          <p:spPr>
            <a:xfrm>
              <a:off x="37458231" y="11709174"/>
              <a:ext cx="1482265" cy="825421"/>
            </a:xfrm>
            <a:prstGeom prst="rect">
              <a:avLst/>
            </a:prstGeom>
          </p:spPr>
        </p:pic>
        <p:grpSp>
          <p:nvGrpSpPr>
            <p:cNvPr id="65" name="Group 64"/>
            <p:cNvGrpSpPr/>
            <p:nvPr userDrawn="1"/>
          </p:nvGrpSpPr>
          <p:grpSpPr>
            <a:xfrm>
              <a:off x="37163426" y="23152348"/>
              <a:ext cx="10354213" cy="1115850"/>
              <a:chOff x="31687960" y="29635357"/>
              <a:chExt cx="9771399" cy="1155811"/>
            </a:xfrm>
          </p:grpSpPr>
          <p:sp>
            <p:nvSpPr>
              <p:cNvPr id="67" name="Rounded Rectangle 6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8" name="Picture 6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9"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6"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3761915" rtl="0" eaLnBrk="1" latinLnBrk="0" hangingPunct="1">
        <a:spcBef>
          <a:spcPct val="0"/>
        </a:spcBef>
        <a:buNone/>
        <a:defRPr sz="7500" kern="1200">
          <a:solidFill>
            <a:schemeClr val="bg1"/>
          </a:solidFill>
          <a:latin typeface="Trebuchet MS" pitchFamily="34" charset="0"/>
          <a:ea typeface="+mj-ea"/>
          <a:cs typeface="+mj-cs"/>
        </a:defRPr>
      </a:lvl1pPr>
    </p:titleStyle>
    <p:bodyStyle>
      <a:lvl1pPr marL="1410719" indent="-1410719" algn="l" defTabSz="3761915"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556" indent="-1175598" algn="l" defTabSz="3761915"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2394" indent="-940479" algn="l" defTabSz="3761915"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352"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64308"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45266"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1915" rtl="0" eaLnBrk="1" latinLnBrk="0" hangingPunct="1">
        <a:defRPr sz="7400" kern="1200">
          <a:solidFill>
            <a:schemeClr val="tx1"/>
          </a:solidFill>
          <a:latin typeface="+mn-lt"/>
          <a:ea typeface="+mn-ea"/>
          <a:cs typeface="+mn-cs"/>
        </a:defRPr>
      </a:lvl1pPr>
      <a:lvl2pPr marL="1880958" algn="l" defTabSz="3761915" rtl="0" eaLnBrk="1" latinLnBrk="0" hangingPunct="1">
        <a:defRPr sz="7400" kern="1200">
          <a:solidFill>
            <a:schemeClr val="tx1"/>
          </a:solidFill>
          <a:latin typeface="+mn-lt"/>
          <a:ea typeface="+mn-ea"/>
          <a:cs typeface="+mn-cs"/>
        </a:defRPr>
      </a:lvl2pPr>
      <a:lvl3pPr marL="3761915" algn="l" defTabSz="3761915" rtl="0" eaLnBrk="1" latinLnBrk="0" hangingPunct="1">
        <a:defRPr sz="7400" kern="1200">
          <a:solidFill>
            <a:schemeClr val="tx1"/>
          </a:solidFill>
          <a:latin typeface="+mn-lt"/>
          <a:ea typeface="+mn-ea"/>
          <a:cs typeface="+mn-cs"/>
        </a:defRPr>
      </a:lvl3pPr>
      <a:lvl4pPr marL="5642873" algn="l" defTabSz="3761915" rtl="0" eaLnBrk="1" latinLnBrk="0" hangingPunct="1">
        <a:defRPr sz="7400" kern="1200">
          <a:solidFill>
            <a:schemeClr val="tx1"/>
          </a:solidFill>
          <a:latin typeface="+mn-lt"/>
          <a:ea typeface="+mn-ea"/>
          <a:cs typeface="+mn-cs"/>
        </a:defRPr>
      </a:lvl4pPr>
      <a:lvl5pPr marL="7523829" algn="l" defTabSz="3761915" rtl="0" eaLnBrk="1" latinLnBrk="0" hangingPunct="1">
        <a:defRPr sz="7400" kern="1200">
          <a:solidFill>
            <a:schemeClr val="tx1"/>
          </a:solidFill>
          <a:latin typeface="+mn-lt"/>
          <a:ea typeface="+mn-ea"/>
          <a:cs typeface="+mn-cs"/>
        </a:defRPr>
      </a:lvl5pPr>
      <a:lvl6pPr marL="9404787" algn="l" defTabSz="3761915" rtl="0" eaLnBrk="1" latinLnBrk="0" hangingPunct="1">
        <a:defRPr sz="7400" kern="1200">
          <a:solidFill>
            <a:schemeClr val="tx1"/>
          </a:solidFill>
          <a:latin typeface="+mn-lt"/>
          <a:ea typeface="+mn-ea"/>
          <a:cs typeface="+mn-cs"/>
        </a:defRPr>
      </a:lvl6pPr>
      <a:lvl7pPr marL="11285745" algn="l" defTabSz="3761915" rtl="0" eaLnBrk="1" latinLnBrk="0" hangingPunct="1">
        <a:defRPr sz="7400" kern="1200">
          <a:solidFill>
            <a:schemeClr val="tx1"/>
          </a:solidFill>
          <a:latin typeface="+mn-lt"/>
          <a:ea typeface="+mn-ea"/>
          <a:cs typeface="+mn-cs"/>
        </a:defRPr>
      </a:lvl7pPr>
      <a:lvl8pPr marL="13166702" algn="l" defTabSz="3761915" rtl="0" eaLnBrk="1" latinLnBrk="0" hangingPunct="1">
        <a:defRPr sz="7400" kern="1200">
          <a:solidFill>
            <a:schemeClr val="tx1"/>
          </a:solidFill>
          <a:latin typeface="+mn-lt"/>
          <a:ea typeface="+mn-ea"/>
          <a:cs typeface="+mn-cs"/>
        </a:defRPr>
      </a:lvl8pPr>
      <a:lvl9pPr marL="15047660" algn="l" defTabSz="3761915" rtl="0" eaLnBrk="1" latinLnBrk="0" hangingPunct="1">
        <a:defRPr sz="7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3200400"/>
          </a:xfrm>
          <a:prstGeom prst="rect">
            <a:avLst/>
          </a:prstGeom>
          <a:solidFill>
            <a:schemeClr val="accent5">
              <a:lumMod val="75000"/>
            </a:schemeClr>
          </a:solidFill>
          <a:ln w="9525">
            <a:solidFill>
              <a:schemeClr val="tx1"/>
            </a:solidFill>
            <a:miter lim="800000"/>
            <a:headEnd/>
            <a:tailEnd/>
          </a:ln>
          <a:effectLst/>
        </p:spPr>
        <p:txBody>
          <a:bodyPr wrap="none" lIns="78374" tIns="39186" rIns="78374" bIns="39186" anchor="ctr"/>
          <a:lstStyle/>
          <a:p>
            <a:pPr>
              <a:defRPr/>
            </a:pPr>
            <a:endParaRPr lang="en-US" dirty="0"/>
          </a:p>
        </p:txBody>
      </p:sp>
      <p:sp>
        <p:nvSpPr>
          <p:cNvPr id="9" name="Rectangle 9"/>
          <p:cNvSpPr>
            <a:spLocks noChangeArrowheads="1"/>
          </p:cNvSpPr>
          <p:nvPr/>
        </p:nvSpPr>
        <p:spPr bwMode="auto">
          <a:xfrm>
            <a:off x="0" y="3203575"/>
            <a:ext cx="43891200" cy="101600"/>
          </a:xfrm>
          <a:prstGeom prst="rect">
            <a:avLst/>
          </a:prstGeom>
          <a:solidFill>
            <a:schemeClr val="accent5">
              <a:lumMod val="50000"/>
            </a:schemeClr>
          </a:solidFill>
          <a:ln w="152400">
            <a:noFill/>
            <a:miter lim="800000"/>
            <a:headEnd/>
            <a:tailEnd/>
          </a:ln>
          <a:effectLst/>
        </p:spPr>
        <p:txBody>
          <a:bodyPr wrap="none" lIns="78374" tIns="39186" rIns="78374" bIns="39186" anchor="ctr"/>
          <a:lstStyle/>
          <a:p>
            <a:pPr>
              <a:defRPr/>
            </a:pPr>
            <a:endParaRPr lang="en-US" dirty="0"/>
          </a:p>
        </p:txBody>
      </p:sp>
      <p:sp>
        <p:nvSpPr>
          <p:cNvPr id="10" name="Text Box 14"/>
          <p:cNvSpPr txBox="1">
            <a:spLocks noChangeArrowheads="1"/>
          </p:cNvSpPr>
          <p:nvPr/>
        </p:nvSpPr>
        <p:spPr bwMode="auto">
          <a:xfrm>
            <a:off x="819153" y="21488400"/>
            <a:ext cx="2514600" cy="288262"/>
          </a:xfrm>
          <a:prstGeom prst="rect">
            <a:avLst/>
          </a:prstGeom>
          <a:noFill/>
          <a:ln w="9525">
            <a:noFill/>
            <a:miter lim="800000"/>
            <a:headEnd/>
            <a:tailEnd/>
          </a:ln>
          <a:effectLst/>
        </p:spPr>
        <p:txBody>
          <a:bodyPr lIns="78225" tIns="39105" rIns="78225" bIns="39105">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grpSp>
        <p:nvGrpSpPr>
          <p:cNvPr id="2" name="Group 1"/>
          <p:cNvGrpSpPr/>
          <p:nvPr userDrawn="1"/>
        </p:nvGrpSpPr>
        <p:grpSpPr>
          <a:xfrm>
            <a:off x="457994" y="3505200"/>
            <a:ext cx="42975212" cy="17830800"/>
            <a:chOff x="474663" y="3505200"/>
            <a:chExt cx="42975212" cy="17830800"/>
          </a:xfrm>
          <a:gradFill>
            <a:gsLst>
              <a:gs pos="0">
                <a:schemeClr val="accent1">
                  <a:tint val="66000"/>
                  <a:satMod val="160000"/>
                </a:schemeClr>
              </a:gs>
              <a:gs pos="0">
                <a:srgbClr val="CDD2DE"/>
              </a:gs>
              <a:gs pos="100000">
                <a:srgbClr val="F3F5FA"/>
              </a:gs>
            </a:gsLst>
            <a:lin ang="16200000" scaled="1"/>
          </a:gradFill>
        </p:grpSpPr>
        <p:sp>
          <p:nvSpPr>
            <p:cNvPr id="27" name="Rectangle 33"/>
            <p:cNvSpPr>
              <a:spLocks noChangeArrowheads="1"/>
            </p:cNvSpPr>
            <p:nvPr/>
          </p:nvSpPr>
          <p:spPr bwMode="auto">
            <a:xfrm>
              <a:off x="474663" y="3505200"/>
              <a:ext cx="8278812" cy="17830800"/>
            </a:xfrm>
            <a:prstGeom prst="roundRect">
              <a:avLst>
                <a:gd name="adj" fmla="val 3855"/>
              </a:avLst>
            </a:prstGeom>
            <a:grp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21" name="Rectangle 33"/>
            <p:cNvSpPr>
              <a:spLocks noChangeArrowheads="1"/>
            </p:cNvSpPr>
            <p:nvPr userDrawn="1"/>
          </p:nvSpPr>
          <p:spPr bwMode="auto">
            <a:xfrm>
              <a:off x="9156304" y="3505200"/>
              <a:ext cx="25611931" cy="17830800"/>
            </a:xfrm>
            <a:prstGeom prst="roundRect">
              <a:avLst>
                <a:gd name="adj" fmla="val 1804"/>
              </a:avLst>
            </a:prstGeom>
            <a:grp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22" name="Rectangle 33"/>
            <p:cNvSpPr>
              <a:spLocks noChangeArrowheads="1"/>
            </p:cNvSpPr>
            <p:nvPr userDrawn="1"/>
          </p:nvSpPr>
          <p:spPr bwMode="auto">
            <a:xfrm>
              <a:off x="35171063" y="3505200"/>
              <a:ext cx="8278812" cy="17830800"/>
            </a:xfrm>
            <a:prstGeom prst="roundRect">
              <a:avLst>
                <a:gd name="adj" fmla="val 3855"/>
              </a:avLst>
            </a:prstGeom>
            <a:grpFill/>
            <a:ln w="9525">
              <a:solidFill>
                <a:schemeClr val="tx2"/>
              </a:solidFill>
              <a:miter lim="800000"/>
              <a:headEnd/>
              <a:tailEnd/>
            </a:ln>
            <a:effectLst/>
          </p:spPr>
          <p:txBody>
            <a:bodyPr wrap="none" lIns="78374" tIns="39186" rIns="78374" bIns="39186" anchor="ctr"/>
            <a:lstStyle/>
            <a:p>
              <a:pPr>
                <a:defRPr/>
              </a:pPr>
              <a:endParaRPr lang="en-US" dirty="0"/>
            </a:p>
          </p:txBody>
        </p:sp>
      </p:grpSp>
      <p:grpSp>
        <p:nvGrpSpPr>
          <p:cNvPr id="38" name="Group 37"/>
          <p:cNvGrpSpPr>
            <a:grpSpLocks noChangeAspect="1"/>
          </p:cNvGrpSpPr>
          <p:nvPr userDrawn="1"/>
        </p:nvGrpSpPr>
        <p:grpSpPr>
          <a:xfrm>
            <a:off x="-6886463" y="2"/>
            <a:ext cx="6608534" cy="21945598"/>
            <a:chOff x="-11220550" y="-1"/>
            <a:chExt cx="11014226" cy="27432000"/>
          </a:xfrm>
        </p:grpSpPr>
        <p:sp>
          <p:nvSpPr>
            <p:cNvPr id="39" name="Rectangle 38"/>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48”x96”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40" name="Straight Connector 39"/>
            <p:cNvCxnSpPr/>
            <p:nvPr userDrawn="1"/>
          </p:nvCxnSpPr>
          <p:spPr>
            <a:xfrm>
              <a:off x="-11220550" y="6610711"/>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userDrawn="1"/>
          </p:nvPicPr>
          <p:blipFill>
            <a:blip r:embed="rId3" cstate="print"/>
            <a:stretch>
              <a:fillRect/>
            </a:stretch>
          </p:blipFill>
          <p:spPr>
            <a:xfrm>
              <a:off x="-10852997" y="8198113"/>
              <a:ext cx="1597665" cy="1001614"/>
            </a:xfrm>
            <a:prstGeom prst="rect">
              <a:avLst/>
            </a:prstGeom>
          </p:spPr>
        </p:pic>
        <p:pic>
          <p:nvPicPr>
            <p:cNvPr id="42" name="Picture 41"/>
            <p:cNvPicPr>
              <a:picLocks noChangeAspect="1"/>
            </p:cNvPicPr>
            <p:nvPr userDrawn="1"/>
          </p:nvPicPr>
          <p:blipFill>
            <a:blip r:embed="rId4" cstate="print"/>
            <a:stretch>
              <a:fillRect/>
            </a:stretch>
          </p:blipFill>
          <p:spPr>
            <a:xfrm>
              <a:off x="-10801330" y="12785855"/>
              <a:ext cx="9986807" cy="877998"/>
            </a:xfrm>
            <a:prstGeom prst="rect">
              <a:avLst/>
            </a:prstGeom>
          </p:spPr>
        </p:pic>
        <p:grpSp>
          <p:nvGrpSpPr>
            <p:cNvPr id="43" name="Group 42"/>
            <p:cNvGrpSpPr/>
            <p:nvPr userDrawn="1"/>
          </p:nvGrpSpPr>
          <p:grpSpPr>
            <a:xfrm>
              <a:off x="-9918368" y="19973444"/>
              <a:ext cx="7631078" cy="1987426"/>
              <a:chOff x="-4550327" y="11384063"/>
              <a:chExt cx="3516822" cy="1095728"/>
            </a:xfrm>
          </p:grpSpPr>
          <p:grpSp>
            <p:nvGrpSpPr>
              <p:cNvPr id="49" name="Group 48"/>
              <p:cNvGrpSpPr/>
              <p:nvPr userDrawn="1"/>
            </p:nvGrpSpPr>
            <p:grpSpPr>
              <a:xfrm>
                <a:off x="-2817357" y="11384115"/>
                <a:ext cx="624373" cy="894738"/>
                <a:chOff x="-4000962" y="11580582"/>
                <a:chExt cx="779266" cy="1282149"/>
              </a:xfrm>
            </p:grpSpPr>
            <p:pic>
              <p:nvPicPr>
                <p:cNvPr id="55" name="Picture 54"/>
                <p:cNvPicPr>
                  <a:picLocks noChangeAspect="1"/>
                </p:cNvPicPr>
                <p:nvPr userDrawn="1"/>
              </p:nvPicPr>
              <p:blipFill>
                <a:blip r:embed="rId5" cstate="print"/>
                <a:stretch>
                  <a:fillRect/>
                </a:stretch>
              </p:blipFill>
              <p:spPr>
                <a:xfrm>
                  <a:off x="-3990424" y="11580582"/>
                  <a:ext cx="768728" cy="1090753"/>
                </a:xfrm>
                <a:prstGeom prst="rect">
                  <a:avLst/>
                </a:prstGeom>
              </p:spPr>
            </p:pic>
            <p:sp>
              <p:nvSpPr>
                <p:cNvPr id="56" name="TextBox 56"/>
                <p:cNvSpPr txBox="1"/>
                <p:nvPr userDrawn="1"/>
              </p:nvSpPr>
              <p:spPr>
                <a:xfrm>
                  <a:off x="-4000962" y="12619572"/>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50" name="Group 49"/>
              <p:cNvGrpSpPr/>
              <p:nvPr userDrawn="1"/>
            </p:nvGrpSpPr>
            <p:grpSpPr>
              <a:xfrm>
                <a:off x="-2067022" y="11384063"/>
                <a:ext cx="1033517" cy="907666"/>
                <a:chOff x="-2968273" y="11644275"/>
                <a:chExt cx="1420279" cy="1247336"/>
              </a:xfrm>
            </p:grpSpPr>
            <p:pic>
              <p:nvPicPr>
                <p:cNvPr id="53" name="Picture 52"/>
                <p:cNvPicPr>
                  <a:picLocks noChangeAspect="1"/>
                </p:cNvPicPr>
                <p:nvPr userDrawn="1"/>
              </p:nvPicPr>
              <p:blipFill>
                <a:blip r:embed="rId5" cstate="print"/>
                <a:stretch>
                  <a:fillRect/>
                </a:stretch>
              </p:blipFill>
              <p:spPr>
                <a:xfrm>
                  <a:off x="-2968273" y="11644275"/>
                  <a:ext cx="1420279" cy="1029695"/>
                </a:xfrm>
                <a:prstGeom prst="rect">
                  <a:avLst/>
                </a:prstGeom>
              </p:spPr>
            </p:pic>
            <p:sp>
              <p:nvSpPr>
                <p:cNvPr id="54" name="TextBox 54"/>
                <p:cNvSpPr txBox="1"/>
                <p:nvPr userDrawn="1"/>
              </p:nvSpPr>
              <p:spPr>
                <a:xfrm>
                  <a:off x="-2965527" y="12619557"/>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51" name="Picture 50"/>
              <p:cNvPicPr>
                <a:picLocks noChangeAspect="1"/>
              </p:cNvPicPr>
              <p:nvPr userDrawn="1"/>
            </p:nvPicPr>
            <p:blipFill>
              <a:blip r:embed="rId6" cstate="print"/>
              <a:stretch>
                <a:fillRect/>
              </a:stretch>
            </p:blipFill>
            <p:spPr>
              <a:xfrm>
                <a:off x="-4550327" y="11384088"/>
                <a:ext cx="1098742" cy="847761"/>
              </a:xfrm>
              <a:prstGeom prst="rect">
                <a:avLst/>
              </a:prstGeom>
            </p:spPr>
          </p:pic>
          <p:sp>
            <p:nvSpPr>
              <p:cNvPr id="52" name="TextBox 52"/>
              <p:cNvSpPr txBox="1"/>
              <p:nvPr userDrawn="1"/>
            </p:nvSpPr>
            <p:spPr>
              <a:xfrm>
                <a:off x="-4505756" y="12281823"/>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4" name="Group 43"/>
            <p:cNvGrpSpPr/>
            <p:nvPr userDrawn="1"/>
          </p:nvGrpSpPr>
          <p:grpSpPr>
            <a:xfrm>
              <a:off x="-9816361" y="23859606"/>
              <a:ext cx="7832477" cy="2027099"/>
              <a:chOff x="-4525041" y="13501739"/>
              <a:chExt cx="3609638" cy="1117602"/>
            </a:xfrm>
          </p:grpSpPr>
          <p:pic>
            <p:nvPicPr>
              <p:cNvPr id="45" name="Picture 44"/>
              <p:cNvPicPr/>
              <p:nvPr userDrawn="1"/>
            </p:nvPicPr>
            <p:blipFill>
              <a:blip r:embed="rId7" cstate="print"/>
              <a:stretch>
                <a:fillRect/>
              </a:stretch>
            </p:blipFill>
            <p:spPr>
              <a:xfrm>
                <a:off x="-4276681" y="13651779"/>
                <a:ext cx="1512652" cy="772700"/>
              </a:xfrm>
              <a:prstGeom prst="rect">
                <a:avLst/>
              </a:prstGeom>
            </p:spPr>
          </p:pic>
          <p:pic>
            <p:nvPicPr>
              <p:cNvPr id="46" name="Picture 45"/>
              <p:cNvPicPr/>
              <p:nvPr userDrawn="1"/>
            </p:nvPicPr>
            <p:blipFill>
              <a:blip r:embed="rId8" cstate="print"/>
              <a:stretch>
                <a:fillRect/>
              </a:stretch>
            </p:blipFill>
            <p:spPr>
              <a:xfrm>
                <a:off x="-2693844" y="13651779"/>
                <a:ext cx="1512652" cy="772700"/>
              </a:xfrm>
              <a:prstGeom prst="rect">
                <a:avLst/>
              </a:prstGeom>
            </p:spPr>
          </p:pic>
          <p:sp>
            <p:nvSpPr>
              <p:cNvPr id="47" name="TextBox 47"/>
              <p:cNvSpPr txBox="1"/>
              <p:nvPr userDrawn="1"/>
            </p:nvSpPr>
            <p:spPr>
              <a:xfrm rot="16200000">
                <a:off x="-5018832" y="13995530"/>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8" name="TextBox 48"/>
              <p:cNvSpPr txBox="1"/>
              <p:nvPr userDrawn="1"/>
            </p:nvSpPr>
            <p:spPr>
              <a:xfrm rot="16200000">
                <a:off x="-1545124" y="13989620"/>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7" name="Group 56"/>
          <p:cNvGrpSpPr>
            <a:grpSpLocks noChangeAspect="1"/>
          </p:cNvGrpSpPr>
          <p:nvPr userDrawn="1"/>
        </p:nvGrpSpPr>
        <p:grpSpPr>
          <a:xfrm>
            <a:off x="44322323" y="11216"/>
            <a:ext cx="6632760" cy="21934383"/>
            <a:chOff x="36782324" y="0"/>
            <a:chExt cx="11062139" cy="27432000"/>
          </a:xfrm>
        </p:grpSpPr>
        <p:sp>
          <p:nvSpPr>
            <p:cNvPr id="58" name="Rectangle 57"/>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88" name="Picture 87"/>
            <p:cNvPicPr/>
            <p:nvPr userDrawn="1"/>
          </p:nvPicPr>
          <p:blipFill>
            <a:blip r:embed="rId9" cstate="print"/>
            <a:stretch>
              <a:fillRect/>
            </a:stretch>
          </p:blipFill>
          <p:spPr>
            <a:xfrm>
              <a:off x="39547455" y="3688889"/>
              <a:ext cx="5586150" cy="1716939"/>
            </a:xfrm>
            <a:prstGeom prst="rect">
              <a:avLst/>
            </a:prstGeom>
          </p:spPr>
        </p:pic>
        <p:pic>
          <p:nvPicPr>
            <p:cNvPr id="89" name="Picture 88"/>
            <p:cNvPicPr>
              <a:picLocks noChangeAspect="1"/>
            </p:cNvPicPr>
            <p:nvPr userDrawn="1"/>
          </p:nvPicPr>
          <p:blipFill>
            <a:blip r:embed="rId10" cstate="print"/>
            <a:stretch>
              <a:fillRect/>
            </a:stretch>
          </p:blipFill>
          <p:spPr>
            <a:xfrm>
              <a:off x="37163425" y="7987216"/>
              <a:ext cx="2969584" cy="1140240"/>
            </a:xfrm>
            <a:prstGeom prst="rect">
              <a:avLst/>
            </a:prstGeom>
            <a:ln>
              <a:noFill/>
            </a:ln>
          </p:spPr>
        </p:pic>
        <p:pic>
          <p:nvPicPr>
            <p:cNvPr id="90" name="Picture 89"/>
            <p:cNvPicPr/>
            <p:nvPr userDrawn="1"/>
          </p:nvPicPr>
          <p:blipFill>
            <a:blip r:embed="rId11" cstate="print"/>
            <a:stretch>
              <a:fillRect/>
            </a:stretch>
          </p:blipFill>
          <p:spPr>
            <a:xfrm>
              <a:off x="37458231" y="11709174"/>
              <a:ext cx="1482265" cy="825421"/>
            </a:xfrm>
            <a:prstGeom prst="rect">
              <a:avLst/>
            </a:prstGeom>
          </p:spPr>
        </p:pic>
        <p:grpSp>
          <p:nvGrpSpPr>
            <p:cNvPr id="91" name="Group 90"/>
            <p:cNvGrpSpPr/>
            <p:nvPr userDrawn="1"/>
          </p:nvGrpSpPr>
          <p:grpSpPr>
            <a:xfrm>
              <a:off x="37163426" y="23152348"/>
              <a:ext cx="10354213" cy="1115850"/>
              <a:chOff x="31687960" y="29635357"/>
              <a:chExt cx="9771399" cy="1155811"/>
            </a:xfrm>
          </p:grpSpPr>
          <p:sp>
            <p:nvSpPr>
              <p:cNvPr id="93" name="Rounded Rectangle 9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94" name="Picture 9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95"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92"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3761915" rtl="0" eaLnBrk="1" latinLnBrk="0" hangingPunct="1">
        <a:spcBef>
          <a:spcPct val="0"/>
        </a:spcBef>
        <a:buNone/>
        <a:defRPr sz="7500" kern="1200">
          <a:solidFill>
            <a:schemeClr val="bg1"/>
          </a:solidFill>
          <a:latin typeface="Trebuchet MS" pitchFamily="34" charset="0"/>
          <a:ea typeface="+mj-ea"/>
          <a:cs typeface="+mj-cs"/>
        </a:defRPr>
      </a:lvl1pPr>
    </p:titleStyle>
    <p:bodyStyle>
      <a:lvl1pPr marL="1410719" indent="-1410719" algn="l" defTabSz="3761915"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556" indent="-1175598" algn="l" defTabSz="3761915"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2394" indent="-940479" algn="l" defTabSz="3761915"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352"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64308"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45266"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1915" rtl="0" eaLnBrk="1" latinLnBrk="0" hangingPunct="1">
        <a:defRPr sz="7400" kern="1200">
          <a:solidFill>
            <a:schemeClr val="tx1"/>
          </a:solidFill>
          <a:latin typeface="+mn-lt"/>
          <a:ea typeface="+mn-ea"/>
          <a:cs typeface="+mn-cs"/>
        </a:defRPr>
      </a:lvl1pPr>
      <a:lvl2pPr marL="1880958" algn="l" defTabSz="3761915" rtl="0" eaLnBrk="1" latinLnBrk="0" hangingPunct="1">
        <a:defRPr sz="7400" kern="1200">
          <a:solidFill>
            <a:schemeClr val="tx1"/>
          </a:solidFill>
          <a:latin typeface="+mn-lt"/>
          <a:ea typeface="+mn-ea"/>
          <a:cs typeface="+mn-cs"/>
        </a:defRPr>
      </a:lvl2pPr>
      <a:lvl3pPr marL="3761915" algn="l" defTabSz="3761915" rtl="0" eaLnBrk="1" latinLnBrk="0" hangingPunct="1">
        <a:defRPr sz="7400" kern="1200">
          <a:solidFill>
            <a:schemeClr val="tx1"/>
          </a:solidFill>
          <a:latin typeface="+mn-lt"/>
          <a:ea typeface="+mn-ea"/>
          <a:cs typeface="+mn-cs"/>
        </a:defRPr>
      </a:lvl3pPr>
      <a:lvl4pPr marL="5642873" algn="l" defTabSz="3761915" rtl="0" eaLnBrk="1" latinLnBrk="0" hangingPunct="1">
        <a:defRPr sz="7400" kern="1200">
          <a:solidFill>
            <a:schemeClr val="tx1"/>
          </a:solidFill>
          <a:latin typeface="+mn-lt"/>
          <a:ea typeface="+mn-ea"/>
          <a:cs typeface="+mn-cs"/>
        </a:defRPr>
      </a:lvl4pPr>
      <a:lvl5pPr marL="7523829" algn="l" defTabSz="3761915" rtl="0" eaLnBrk="1" latinLnBrk="0" hangingPunct="1">
        <a:defRPr sz="7400" kern="1200">
          <a:solidFill>
            <a:schemeClr val="tx1"/>
          </a:solidFill>
          <a:latin typeface="+mn-lt"/>
          <a:ea typeface="+mn-ea"/>
          <a:cs typeface="+mn-cs"/>
        </a:defRPr>
      </a:lvl5pPr>
      <a:lvl6pPr marL="9404787" algn="l" defTabSz="3761915" rtl="0" eaLnBrk="1" latinLnBrk="0" hangingPunct="1">
        <a:defRPr sz="7400" kern="1200">
          <a:solidFill>
            <a:schemeClr val="tx1"/>
          </a:solidFill>
          <a:latin typeface="+mn-lt"/>
          <a:ea typeface="+mn-ea"/>
          <a:cs typeface="+mn-cs"/>
        </a:defRPr>
      </a:lvl6pPr>
      <a:lvl7pPr marL="11285745" algn="l" defTabSz="3761915" rtl="0" eaLnBrk="1" latinLnBrk="0" hangingPunct="1">
        <a:defRPr sz="7400" kern="1200">
          <a:solidFill>
            <a:schemeClr val="tx1"/>
          </a:solidFill>
          <a:latin typeface="+mn-lt"/>
          <a:ea typeface="+mn-ea"/>
          <a:cs typeface="+mn-cs"/>
        </a:defRPr>
      </a:lvl7pPr>
      <a:lvl8pPr marL="13166702" algn="l" defTabSz="3761915" rtl="0" eaLnBrk="1" latinLnBrk="0" hangingPunct="1">
        <a:defRPr sz="7400" kern="1200">
          <a:solidFill>
            <a:schemeClr val="tx1"/>
          </a:solidFill>
          <a:latin typeface="+mn-lt"/>
          <a:ea typeface="+mn-ea"/>
          <a:cs typeface="+mn-cs"/>
        </a:defRPr>
      </a:lvl8pPr>
      <a:lvl9pPr marL="15047660" algn="l" defTabSz="3761915" rtl="0" eaLnBrk="1" latinLnBrk="0" hangingPunct="1">
        <a:defRPr sz="7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3200400"/>
          </a:xfrm>
          <a:prstGeom prst="rect">
            <a:avLst/>
          </a:prstGeom>
          <a:solidFill>
            <a:schemeClr val="accent5">
              <a:lumMod val="75000"/>
            </a:schemeClr>
          </a:solidFill>
          <a:ln w="9525">
            <a:solidFill>
              <a:schemeClr val="tx1"/>
            </a:solidFill>
            <a:miter lim="800000"/>
            <a:headEnd/>
            <a:tailEnd/>
          </a:ln>
          <a:effectLst/>
        </p:spPr>
        <p:txBody>
          <a:bodyPr wrap="none" lIns="78374" tIns="39186" rIns="78374" bIns="39186" anchor="ctr"/>
          <a:lstStyle/>
          <a:p>
            <a:pPr>
              <a:defRPr/>
            </a:pPr>
            <a:endParaRPr lang="en-US" dirty="0"/>
          </a:p>
        </p:txBody>
      </p:sp>
      <p:sp>
        <p:nvSpPr>
          <p:cNvPr id="9" name="Rectangle 9"/>
          <p:cNvSpPr>
            <a:spLocks noChangeArrowheads="1"/>
          </p:cNvSpPr>
          <p:nvPr/>
        </p:nvSpPr>
        <p:spPr bwMode="auto">
          <a:xfrm>
            <a:off x="0" y="3203575"/>
            <a:ext cx="43891200" cy="101600"/>
          </a:xfrm>
          <a:prstGeom prst="rect">
            <a:avLst/>
          </a:prstGeom>
          <a:solidFill>
            <a:schemeClr val="accent5">
              <a:lumMod val="50000"/>
            </a:schemeClr>
          </a:solidFill>
          <a:ln w="152400">
            <a:noFill/>
            <a:miter lim="800000"/>
            <a:headEnd/>
            <a:tailEnd/>
          </a:ln>
          <a:effectLst/>
        </p:spPr>
        <p:txBody>
          <a:bodyPr wrap="none" lIns="78374" tIns="39186" rIns="78374" bIns="39186" anchor="ctr"/>
          <a:lstStyle/>
          <a:p>
            <a:pPr>
              <a:defRPr/>
            </a:pPr>
            <a:endParaRPr lang="en-US" dirty="0"/>
          </a:p>
        </p:txBody>
      </p:sp>
      <p:sp>
        <p:nvSpPr>
          <p:cNvPr id="10" name="Text Box 14"/>
          <p:cNvSpPr txBox="1">
            <a:spLocks noChangeArrowheads="1"/>
          </p:cNvSpPr>
          <p:nvPr/>
        </p:nvSpPr>
        <p:spPr bwMode="auto">
          <a:xfrm>
            <a:off x="819153" y="21488400"/>
            <a:ext cx="2514600" cy="288262"/>
          </a:xfrm>
          <a:prstGeom prst="rect">
            <a:avLst/>
          </a:prstGeom>
          <a:noFill/>
          <a:ln w="9525">
            <a:noFill/>
            <a:miter lim="800000"/>
            <a:headEnd/>
            <a:tailEnd/>
          </a:ln>
          <a:effectLst/>
        </p:spPr>
        <p:txBody>
          <a:bodyPr lIns="78225" tIns="39105" rIns="78225" bIns="39105">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
        <p:nvSpPr>
          <p:cNvPr id="27" name="Rectangle 33"/>
          <p:cNvSpPr>
            <a:spLocks noChangeArrowheads="1"/>
          </p:cNvSpPr>
          <p:nvPr/>
        </p:nvSpPr>
        <p:spPr bwMode="auto">
          <a:xfrm>
            <a:off x="474663" y="3458537"/>
            <a:ext cx="8278812" cy="17830800"/>
          </a:xfrm>
          <a:prstGeom prst="roundRect">
            <a:avLst>
              <a:gd name="adj" fmla="val 473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35" name="Rectangle 33"/>
          <p:cNvSpPr>
            <a:spLocks noChangeArrowheads="1"/>
          </p:cNvSpPr>
          <p:nvPr/>
        </p:nvSpPr>
        <p:spPr bwMode="auto">
          <a:xfrm>
            <a:off x="9148763" y="3458537"/>
            <a:ext cx="8278812" cy="8602717"/>
          </a:xfrm>
          <a:prstGeom prst="roundRect">
            <a:avLst>
              <a:gd name="adj" fmla="val 473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26" name="Rectangle 33"/>
          <p:cNvSpPr>
            <a:spLocks noChangeArrowheads="1"/>
          </p:cNvSpPr>
          <p:nvPr userDrawn="1"/>
        </p:nvSpPr>
        <p:spPr bwMode="auto">
          <a:xfrm>
            <a:off x="35171063" y="3458537"/>
            <a:ext cx="8278812" cy="17830800"/>
          </a:xfrm>
          <a:prstGeom prst="roundRect">
            <a:avLst>
              <a:gd name="adj" fmla="val 473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29" name="Rectangle 33"/>
          <p:cNvSpPr>
            <a:spLocks noChangeArrowheads="1"/>
          </p:cNvSpPr>
          <p:nvPr userDrawn="1"/>
        </p:nvSpPr>
        <p:spPr bwMode="auto">
          <a:xfrm>
            <a:off x="17822863" y="3458537"/>
            <a:ext cx="8278812" cy="8602717"/>
          </a:xfrm>
          <a:prstGeom prst="roundRect">
            <a:avLst>
              <a:gd name="adj" fmla="val 473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31" name="Rectangle 33"/>
          <p:cNvSpPr>
            <a:spLocks noChangeArrowheads="1"/>
          </p:cNvSpPr>
          <p:nvPr userDrawn="1"/>
        </p:nvSpPr>
        <p:spPr bwMode="auto">
          <a:xfrm>
            <a:off x="26496963" y="3458537"/>
            <a:ext cx="8278812" cy="8602717"/>
          </a:xfrm>
          <a:prstGeom prst="roundRect">
            <a:avLst>
              <a:gd name="adj" fmla="val 473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32" name="Rectangle 33"/>
          <p:cNvSpPr>
            <a:spLocks noChangeArrowheads="1"/>
          </p:cNvSpPr>
          <p:nvPr userDrawn="1"/>
        </p:nvSpPr>
        <p:spPr bwMode="auto">
          <a:xfrm>
            <a:off x="9148763" y="12686620"/>
            <a:ext cx="8278812" cy="8602717"/>
          </a:xfrm>
          <a:prstGeom prst="roundRect">
            <a:avLst>
              <a:gd name="adj" fmla="val 473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33" name="Rectangle 33"/>
          <p:cNvSpPr>
            <a:spLocks noChangeArrowheads="1"/>
          </p:cNvSpPr>
          <p:nvPr userDrawn="1"/>
        </p:nvSpPr>
        <p:spPr bwMode="auto">
          <a:xfrm>
            <a:off x="17822863" y="12686620"/>
            <a:ext cx="8278812" cy="8602717"/>
          </a:xfrm>
          <a:prstGeom prst="roundRect">
            <a:avLst>
              <a:gd name="adj" fmla="val 473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8374" tIns="39186" rIns="78374" bIns="39186" anchor="ctr"/>
          <a:lstStyle/>
          <a:p>
            <a:pPr>
              <a:defRPr/>
            </a:pPr>
            <a:endParaRPr lang="en-US" dirty="0"/>
          </a:p>
        </p:txBody>
      </p:sp>
      <p:sp>
        <p:nvSpPr>
          <p:cNvPr id="39" name="Rectangle 33"/>
          <p:cNvSpPr>
            <a:spLocks noChangeArrowheads="1"/>
          </p:cNvSpPr>
          <p:nvPr userDrawn="1"/>
        </p:nvSpPr>
        <p:spPr bwMode="auto">
          <a:xfrm>
            <a:off x="26496963" y="12686620"/>
            <a:ext cx="8278812" cy="8602717"/>
          </a:xfrm>
          <a:prstGeom prst="roundRect">
            <a:avLst>
              <a:gd name="adj" fmla="val 473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8374" tIns="39186" rIns="78374" bIns="39186" anchor="ctr"/>
          <a:lstStyle/>
          <a:p>
            <a:pPr>
              <a:defRPr/>
            </a:pPr>
            <a:endParaRPr lang="en-US" dirty="0"/>
          </a:p>
        </p:txBody>
      </p:sp>
      <p:grpSp>
        <p:nvGrpSpPr>
          <p:cNvPr id="42" name="Group 41"/>
          <p:cNvGrpSpPr>
            <a:grpSpLocks noChangeAspect="1"/>
          </p:cNvGrpSpPr>
          <p:nvPr userDrawn="1"/>
        </p:nvGrpSpPr>
        <p:grpSpPr>
          <a:xfrm>
            <a:off x="-6886463" y="2"/>
            <a:ext cx="6608534" cy="21945598"/>
            <a:chOff x="-11220550" y="-1"/>
            <a:chExt cx="11014226" cy="27432000"/>
          </a:xfrm>
        </p:grpSpPr>
        <p:sp>
          <p:nvSpPr>
            <p:cNvPr id="43" name="Rectangle 42"/>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48”x96”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44" name="Straight Connector 43"/>
            <p:cNvCxnSpPr/>
            <p:nvPr userDrawn="1"/>
          </p:nvCxnSpPr>
          <p:spPr>
            <a:xfrm>
              <a:off x="-11220550" y="6610711"/>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p:cNvPicPr>
            <p:nvPr userDrawn="1"/>
          </p:nvPicPr>
          <p:blipFill>
            <a:blip r:embed="rId3" cstate="print"/>
            <a:stretch>
              <a:fillRect/>
            </a:stretch>
          </p:blipFill>
          <p:spPr>
            <a:xfrm>
              <a:off x="-10852997" y="8198113"/>
              <a:ext cx="1597665" cy="1001614"/>
            </a:xfrm>
            <a:prstGeom prst="rect">
              <a:avLst/>
            </a:prstGeom>
          </p:spPr>
        </p:pic>
        <p:pic>
          <p:nvPicPr>
            <p:cNvPr id="46" name="Picture 45"/>
            <p:cNvPicPr>
              <a:picLocks noChangeAspect="1"/>
            </p:cNvPicPr>
            <p:nvPr userDrawn="1"/>
          </p:nvPicPr>
          <p:blipFill>
            <a:blip r:embed="rId4" cstate="print"/>
            <a:stretch>
              <a:fillRect/>
            </a:stretch>
          </p:blipFill>
          <p:spPr>
            <a:xfrm>
              <a:off x="-10801330" y="12785855"/>
              <a:ext cx="9986807" cy="877998"/>
            </a:xfrm>
            <a:prstGeom prst="rect">
              <a:avLst/>
            </a:prstGeom>
          </p:spPr>
        </p:pic>
        <p:grpSp>
          <p:nvGrpSpPr>
            <p:cNvPr id="47" name="Group 46"/>
            <p:cNvGrpSpPr/>
            <p:nvPr userDrawn="1"/>
          </p:nvGrpSpPr>
          <p:grpSpPr>
            <a:xfrm>
              <a:off x="-9918368" y="19973444"/>
              <a:ext cx="7631078" cy="1987426"/>
              <a:chOff x="-4550327" y="11384063"/>
              <a:chExt cx="3516822" cy="1095728"/>
            </a:xfrm>
          </p:grpSpPr>
          <p:grpSp>
            <p:nvGrpSpPr>
              <p:cNvPr id="53" name="Group 52"/>
              <p:cNvGrpSpPr/>
              <p:nvPr userDrawn="1"/>
            </p:nvGrpSpPr>
            <p:grpSpPr>
              <a:xfrm>
                <a:off x="-2817357" y="11384115"/>
                <a:ext cx="624373" cy="894738"/>
                <a:chOff x="-4000962" y="11580582"/>
                <a:chExt cx="779266" cy="1282149"/>
              </a:xfrm>
            </p:grpSpPr>
            <p:pic>
              <p:nvPicPr>
                <p:cNvPr id="59" name="Picture 58"/>
                <p:cNvPicPr>
                  <a:picLocks noChangeAspect="1"/>
                </p:cNvPicPr>
                <p:nvPr userDrawn="1"/>
              </p:nvPicPr>
              <p:blipFill>
                <a:blip r:embed="rId5" cstate="print"/>
                <a:stretch>
                  <a:fillRect/>
                </a:stretch>
              </p:blipFill>
              <p:spPr>
                <a:xfrm>
                  <a:off x="-3990424" y="11580582"/>
                  <a:ext cx="768728" cy="1090753"/>
                </a:xfrm>
                <a:prstGeom prst="rect">
                  <a:avLst/>
                </a:prstGeom>
              </p:spPr>
            </p:pic>
            <p:sp>
              <p:nvSpPr>
                <p:cNvPr id="60" name="TextBox 56"/>
                <p:cNvSpPr txBox="1"/>
                <p:nvPr userDrawn="1"/>
              </p:nvSpPr>
              <p:spPr>
                <a:xfrm>
                  <a:off x="-4000962" y="12619572"/>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54" name="Group 53"/>
              <p:cNvGrpSpPr/>
              <p:nvPr userDrawn="1"/>
            </p:nvGrpSpPr>
            <p:grpSpPr>
              <a:xfrm>
                <a:off x="-2067022" y="11384063"/>
                <a:ext cx="1033517" cy="907666"/>
                <a:chOff x="-2968273" y="11644275"/>
                <a:chExt cx="1420279" cy="1247336"/>
              </a:xfrm>
            </p:grpSpPr>
            <p:pic>
              <p:nvPicPr>
                <p:cNvPr id="57" name="Picture 56"/>
                <p:cNvPicPr>
                  <a:picLocks noChangeAspect="1"/>
                </p:cNvPicPr>
                <p:nvPr userDrawn="1"/>
              </p:nvPicPr>
              <p:blipFill>
                <a:blip r:embed="rId5" cstate="print"/>
                <a:stretch>
                  <a:fillRect/>
                </a:stretch>
              </p:blipFill>
              <p:spPr>
                <a:xfrm>
                  <a:off x="-2968273" y="11644275"/>
                  <a:ext cx="1420279" cy="1029695"/>
                </a:xfrm>
                <a:prstGeom prst="rect">
                  <a:avLst/>
                </a:prstGeom>
              </p:spPr>
            </p:pic>
            <p:sp>
              <p:nvSpPr>
                <p:cNvPr id="58" name="TextBox 54"/>
                <p:cNvSpPr txBox="1"/>
                <p:nvPr userDrawn="1"/>
              </p:nvSpPr>
              <p:spPr>
                <a:xfrm>
                  <a:off x="-2965527" y="12619557"/>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55" name="Picture 54"/>
              <p:cNvPicPr>
                <a:picLocks noChangeAspect="1"/>
              </p:cNvPicPr>
              <p:nvPr userDrawn="1"/>
            </p:nvPicPr>
            <p:blipFill>
              <a:blip r:embed="rId6" cstate="print"/>
              <a:stretch>
                <a:fillRect/>
              </a:stretch>
            </p:blipFill>
            <p:spPr>
              <a:xfrm>
                <a:off x="-4550327" y="11384088"/>
                <a:ext cx="1098742" cy="847761"/>
              </a:xfrm>
              <a:prstGeom prst="rect">
                <a:avLst/>
              </a:prstGeom>
            </p:spPr>
          </p:pic>
          <p:sp>
            <p:nvSpPr>
              <p:cNvPr id="56" name="TextBox 52"/>
              <p:cNvSpPr txBox="1"/>
              <p:nvPr userDrawn="1"/>
            </p:nvSpPr>
            <p:spPr>
              <a:xfrm>
                <a:off x="-4505756" y="12281823"/>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8" name="Group 47"/>
            <p:cNvGrpSpPr/>
            <p:nvPr userDrawn="1"/>
          </p:nvGrpSpPr>
          <p:grpSpPr>
            <a:xfrm>
              <a:off x="-9816361" y="23859606"/>
              <a:ext cx="7832477" cy="2027099"/>
              <a:chOff x="-4525041" y="13501739"/>
              <a:chExt cx="3609638" cy="1117602"/>
            </a:xfrm>
          </p:grpSpPr>
          <p:pic>
            <p:nvPicPr>
              <p:cNvPr id="49" name="Picture 48"/>
              <p:cNvPicPr/>
              <p:nvPr userDrawn="1"/>
            </p:nvPicPr>
            <p:blipFill>
              <a:blip r:embed="rId7" cstate="print"/>
              <a:stretch>
                <a:fillRect/>
              </a:stretch>
            </p:blipFill>
            <p:spPr>
              <a:xfrm>
                <a:off x="-4276681" y="13651779"/>
                <a:ext cx="1512652" cy="772700"/>
              </a:xfrm>
              <a:prstGeom prst="rect">
                <a:avLst/>
              </a:prstGeom>
            </p:spPr>
          </p:pic>
          <p:pic>
            <p:nvPicPr>
              <p:cNvPr id="50" name="Picture 49"/>
              <p:cNvPicPr/>
              <p:nvPr userDrawn="1"/>
            </p:nvPicPr>
            <p:blipFill>
              <a:blip r:embed="rId8" cstate="print"/>
              <a:stretch>
                <a:fillRect/>
              </a:stretch>
            </p:blipFill>
            <p:spPr>
              <a:xfrm>
                <a:off x="-2693844" y="13651779"/>
                <a:ext cx="1512652" cy="772700"/>
              </a:xfrm>
              <a:prstGeom prst="rect">
                <a:avLst/>
              </a:prstGeom>
            </p:spPr>
          </p:pic>
          <p:sp>
            <p:nvSpPr>
              <p:cNvPr id="51" name="TextBox 47"/>
              <p:cNvSpPr txBox="1"/>
              <p:nvPr userDrawn="1"/>
            </p:nvSpPr>
            <p:spPr>
              <a:xfrm rot="16200000">
                <a:off x="-5018832" y="13995530"/>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52" name="TextBox 48"/>
              <p:cNvSpPr txBox="1"/>
              <p:nvPr userDrawn="1"/>
            </p:nvSpPr>
            <p:spPr>
              <a:xfrm rot="16200000">
                <a:off x="-1545124" y="13989620"/>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61" name="Group 60"/>
          <p:cNvGrpSpPr>
            <a:grpSpLocks noChangeAspect="1"/>
          </p:cNvGrpSpPr>
          <p:nvPr userDrawn="1"/>
        </p:nvGrpSpPr>
        <p:grpSpPr>
          <a:xfrm>
            <a:off x="44322323" y="11216"/>
            <a:ext cx="6632760" cy="21934383"/>
            <a:chOff x="36782324" y="0"/>
            <a:chExt cx="11062139" cy="27432000"/>
          </a:xfrm>
        </p:grpSpPr>
        <p:sp>
          <p:nvSpPr>
            <p:cNvPr id="62" name="Rectangle 61"/>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63" name="Picture 62"/>
            <p:cNvPicPr/>
            <p:nvPr userDrawn="1"/>
          </p:nvPicPr>
          <p:blipFill>
            <a:blip r:embed="rId9" cstate="print"/>
            <a:stretch>
              <a:fillRect/>
            </a:stretch>
          </p:blipFill>
          <p:spPr>
            <a:xfrm>
              <a:off x="39547455" y="3688889"/>
              <a:ext cx="5586150" cy="1716939"/>
            </a:xfrm>
            <a:prstGeom prst="rect">
              <a:avLst/>
            </a:prstGeom>
          </p:spPr>
        </p:pic>
        <p:pic>
          <p:nvPicPr>
            <p:cNvPr id="64" name="Picture 63"/>
            <p:cNvPicPr>
              <a:picLocks noChangeAspect="1"/>
            </p:cNvPicPr>
            <p:nvPr userDrawn="1"/>
          </p:nvPicPr>
          <p:blipFill>
            <a:blip r:embed="rId10" cstate="print"/>
            <a:stretch>
              <a:fillRect/>
            </a:stretch>
          </p:blipFill>
          <p:spPr>
            <a:xfrm>
              <a:off x="37163425" y="7987216"/>
              <a:ext cx="2969584" cy="1140240"/>
            </a:xfrm>
            <a:prstGeom prst="rect">
              <a:avLst/>
            </a:prstGeom>
            <a:ln>
              <a:noFill/>
            </a:ln>
          </p:spPr>
        </p:pic>
        <p:pic>
          <p:nvPicPr>
            <p:cNvPr id="65" name="Picture 64"/>
            <p:cNvPicPr/>
            <p:nvPr userDrawn="1"/>
          </p:nvPicPr>
          <p:blipFill>
            <a:blip r:embed="rId11" cstate="print"/>
            <a:stretch>
              <a:fillRect/>
            </a:stretch>
          </p:blipFill>
          <p:spPr>
            <a:xfrm>
              <a:off x="37458231" y="11709174"/>
              <a:ext cx="1482265" cy="825421"/>
            </a:xfrm>
            <a:prstGeom prst="rect">
              <a:avLst/>
            </a:prstGeom>
          </p:spPr>
        </p:pic>
        <p:grpSp>
          <p:nvGrpSpPr>
            <p:cNvPr id="66" name="Group 65"/>
            <p:cNvGrpSpPr/>
            <p:nvPr userDrawn="1"/>
          </p:nvGrpSpPr>
          <p:grpSpPr>
            <a:xfrm>
              <a:off x="37163426" y="23152348"/>
              <a:ext cx="10354213" cy="1115850"/>
              <a:chOff x="31687960" y="29635357"/>
              <a:chExt cx="9771399" cy="1155811"/>
            </a:xfrm>
          </p:grpSpPr>
          <p:sp>
            <p:nvSpPr>
              <p:cNvPr id="97" name="Rounded Rectangle 9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98" name="Picture 9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99"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7"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761915" rtl="0" eaLnBrk="1" latinLnBrk="0" hangingPunct="1">
        <a:spcBef>
          <a:spcPct val="0"/>
        </a:spcBef>
        <a:buNone/>
        <a:defRPr sz="7500" kern="1200">
          <a:solidFill>
            <a:schemeClr val="bg1"/>
          </a:solidFill>
          <a:latin typeface="Trebuchet MS" pitchFamily="34" charset="0"/>
          <a:ea typeface="+mj-ea"/>
          <a:cs typeface="+mj-cs"/>
        </a:defRPr>
      </a:lvl1pPr>
    </p:titleStyle>
    <p:bodyStyle>
      <a:lvl1pPr marL="1410719" indent="-1410719" algn="l" defTabSz="3761915"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556" indent="-1175598" algn="l" defTabSz="3761915"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2394" indent="-940479" algn="l" defTabSz="3761915"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352"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64308"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45266"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1915" rtl="0" eaLnBrk="1" latinLnBrk="0" hangingPunct="1">
        <a:defRPr sz="7400" kern="1200">
          <a:solidFill>
            <a:schemeClr val="tx1"/>
          </a:solidFill>
          <a:latin typeface="+mn-lt"/>
          <a:ea typeface="+mn-ea"/>
          <a:cs typeface="+mn-cs"/>
        </a:defRPr>
      </a:lvl1pPr>
      <a:lvl2pPr marL="1880958" algn="l" defTabSz="3761915" rtl="0" eaLnBrk="1" latinLnBrk="0" hangingPunct="1">
        <a:defRPr sz="7400" kern="1200">
          <a:solidFill>
            <a:schemeClr val="tx1"/>
          </a:solidFill>
          <a:latin typeface="+mn-lt"/>
          <a:ea typeface="+mn-ea"/>
          <a:cs typeface="+mn-cs"/>
        </a:defRPr>
      </a:lvl2pPr>
      <a:lvl3pPr marL="3761915" algn="l" defTabSz="3761915" rtl="0" eaLnBrk="1" latinLnBrk="0" hangingPunct="1">
        <a:defRPr sz="7400" kern="1200">
          <a:solidFill>
            <a:schemeClr val="tx1"/>
          </a:solidFill>
          <a:latin typeface="+mn-lt"/>
          <a:ea typeface="+mn-ea"/>
          <a:cs typeface="+mn-cs"/>
        </a:defRPr>
      </a:lvl3pPr>
      <a:lvl4pPr marL="5642873" algn="l" defTabSz="3761915" rtl="0" eaLnBrk="1" latinLnBrk="0" hangingPunct="1">
        <a:defRPr sz="7400" kern="1200">
          <a:solidFill>
            <a:schemeClr val="tx1"/>
          </a:solidFill>
          <a:latin typeface="+mn-lt"/>
          <a:ea typeface="+mn-ea"/>
          <a:cs typeface="+mn-cs"/>
        </a:defRPr>
      </a:lvl4pPr>
      <a:lvl5pPr marL="7523829" algn="l" defTabSz="3761915" rtl="0" eaLnBrk="1" latinLnBrk="0" hangingPunct="1">
        <a:defRPr sz="7400" kern="1200">
          <a:solidFill>
            <a:schemeClr val="tx1"/>
          </a:solidFill>
          <a:latin typeface="+mn-lt"/>
          <a:ea typeface="+mn-ea"/>
          <a:cs typeface="+mn-cs"/>
        </a:defRPr>
      </a:lvl5pPr>
      <a:lvl6pPr marL="9404787" algn="l" defTabSz="3761915" rtl="0" eaLnBrk="1" latinLnBrk="0" hangingPunct="1">
        <a:defRPr sz="7400" kern="1200">
          <a:solidFill>
            <a:schemeClr val="tx1"/>
          </a:solidFill>
          <a:latin typeface="+mn-lt"/>
          <a:ea typeface="+mn-ea"/>
          <a:cs typeface="+mn-cs"/>
        </a:defRPr>
      </a:lvl6pPr>
      <a:lvl7pPr marL="11285745" algn="l" defTabSz="3761915" rtl="0" eaLnBrk="1" latinLnBrk="0" hangingPunct="1">
        <a:defRPr sz="7400" kern="1200">
          <a:solidFill>
            <a:schemeClr val="tx1"/>
          </a:solidFill>
          <a:latin typeface="+mn-lt"/>
          <a:ea typeface="+mn-ea"/>
          <a:cs typeface="+mn-cs"/>
        </a:defRPr>
      </a:lvl7pPr>
      <a:lvl8pPr marL="13166702" algn="l" defTabSz="3761915" rtl="0" eaLnBrk="1" latinLnBrk="0" hangingPunct="1">
        <a:defRPr sz="7400" kern="1200">
          <a:solidFill>
            <a:schemeClr val="tx1"/>
          </a:solidFill>
          <a:latin typeface="+mn-lt"/>
          <a:ea typeface="+mn-ea"/>
          <a:cs typeface="+mn-cs"/>
        </a:defRPr>
      </a:lvl8pPr>
      <a:lvl9pPr marL="15047660" algn="l" defTabSz="3761915"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 Placeholder 166"/>
          <p:cNvSpPr>
            <a:spLocks noGrp="1"/>
          </p:cNvSpPr>
          <p:nvPr>
            <p:ph type="body" sz="quarter" idx="10"/>
          </p:nvPr>
        </p:nvSpPr>
        <p:spPr>
          <a:xfrm>
            <a:off x="474663" y="13039026"/>
            <a:ext cx="8290965" cy="8580811"/>
          </a:xfrm>
        </p:spPr>
        <p:txBody>
          <a:bodyPr/>
          <a:lstStyle/>
          <a:p>
            <a:r>
              <a:rPr lang="en-US" sz="2200" b="1" u="sng" dirty="0" smtClean="0"/>
              <a:t>Cohort One: PTA Patients</a:t>
            </a:r>
            <a:r>
              <a:rPr lang="en-US" sz="2200" b="1" dirty="0" smtClean="0"/>
              <a:t/>
            </a:r>
            <a:br>
              <a:rPr lang="en-US" sz="2200" b="1" dirty="0" smtClean="0"/>
            </a:br>
            <a:r>
              <a:rPr lang="en-US" sz="2200" b="1" dirty="0" smtClean="0"/>
              <a:t>Of the patients who presented for Angioplasty of the peripheral vessels (PTA) at the Institute for Cardiovascular Excellence (ICE) in 2012, 48 were selected to measure calf circumference on x-ray.</a:t>
            </a:r>
          </a:p>
          <a:p>
            <a:endParaRPr lang="en-US" sz="2200" b="1" dirty="0" smtClean="0"/>
          </a:p>
          <a:p>
            <a:r>
              <a:rPr lang="en-US" sz="2200" b="1" u="sng" dirty="0" smtClean="0"/>
              <a:t>Cohort Two: LAU Patients</a:t>
            </a:r>
            <a:r>
              <a:rPr lang="en-US" sz="2200" b="1" dirty="0" smtClean="0"/>
              <a:t/>
            </a:r>
            <a:br>
              <a:rPr lang="en-US" sz="2200" b="1" dirty="0" smtClean="0"/>
            </a:br>
            <a:r>
              <a:rPr lang="en-US" sz="2200" b="1" dirty="0" smtClean="0"/>
              <a:t>All patients who presented to ICE for assessment of leg discomfort and were referred to the ultrasound lab for a lower extremity ultrasound (LAU) from Dec 25 2014 were included. These 600 patients had their calves measured using tape (NHANES method). Using ultrasound data these patients were classified as None (No PAD), bilateral PAD or unilateral PAD (excluded from analysis).</a:t>
            </a:r>
          </a:p>
          <a:p>
            <a:r>
              <a:rPr lang="en-US" sz="2200" b="1" dirty="0" smtClean="0"/>
              <a:t/>
            </a:r>
            <a:br>
              <a:rPr lang="en-US" sz="2200" b="1" dirty="0" smtClean="0"/>
            </a:br>
            <a:r>
              <a:rPr lang="en-US" sz="2200" b="1" u="sng" dirty="0" smtClean="0"/>
              <a:t>Cohort Three: NHANES Dataset</a:t>
            </a:r>
            <a:r>
              <a:rPr lang="en-US" sz="2200" b="1" dirty="0" smtClean="0"/>
              <a:t/>
            </a:r>
            <a:br>
              <a:rPr lang="en-US" sz="2200" b="1" dirty="0" smtClean="0"/>
            </a:br>
            <a:r>
              <a:rPr lang="en-US" sz="2200" b="1" dirty="0" smtClean="0"/>
              <a:t>NHANES  examines a nationally representative sample of about 5,000 persons each year.</a:t>
            </a:r>
          </a:p>
          <a:p>
            <a:r>
              <a:rPr lang="en-US" sz="2200" b="1" dirty="0" smtClean="0"/>
              <a:t>Patients from NHANES (1999-2004) have available ABI. NHANES patients were classified as PAD if  ABI in the worse leg &lt;=0.9, Normal if ABI between 1-1.3 and Stiff if ABI &gt;=1.3 (excluded from analysis).</a:t>
            </a:r>
          </a:p>
          <a:p>
            <a:r>
              <a:rPr lang="en-US" dirty="0" smtClean="0"/>
              <a:t/>
            </a:r>
            <a:br>
              <a:rPr lang="en-US" dirty="0" smtClean="0"/>
            </a:br>
            <a:endParaRPr lang="en-US" dirty="0"/>
          </a:p>
        </p:txBody>
      </p:sp>
      <p:sp>
        <p:nvSpPr>
          <p:cNvPr id="168" name="Text Placeholder 167"/>
          <p:cNvSpPr>
            <a:spLocks noGrp="1"/>
          </p:cNvSpPr>
          <p:nvPr>
            <p:ph type="body" sz="quarter" idx="11"/>
          </p:nvPr>
        </p:nvSpPr>
        <p:spPr/>
        <p:txBody>
          <a:bodyPr/>
          <a:lstStyle/>
          <a:p>
            <a:r>
              <a:rPr lang="en-US" dirty="0" smtClean="0"/>
              <a:t>Introduction</a:t>
            </a:r>
            <a:endParaRPr lang="en-US" dirty="0"/>
          </a:p>
        </p:txBody>
      </p:sp>
      <p:sp>
        <p:nvSpPr>
          <p:cNvPr id="171" name="Text Placeholder 170"/>
          <p:cNvSpPr>
            <a:spLocks noGrp="1"/>
          </p:cNvSpPr>
          <p:nvPr>
            <p:ph type="body" sz="quarter" idx="20"/>
          </p:nvPr>
        </p:nvSpPr>
        <p:spPr>
          <a:xfrm>
            <a:off x="9128817" y="8299091"/>
            <a:ext cx="8269287" cy="589166"/>
          </a:xfrm>
        </p:spPr>
        <p:txBody>
          <a:bodyPr/>
          <a:lstStyle/>
          <a:p>
            <a:r>
              <a:rPr lang="en-US" dirty="0" smtClean="0"/>
              <a:t>Method</a:t>
            </a:r>
            <a:endParaRPr lang="en-US" dirty="0"/>
          </a:p>
        </p:txBody>
      </p:sp>
      <p:sp>
        <p:nvSpPr>
          <p:cNvPr id="172" name="Text Placeholder 171"/>
          <p:cNvSpPr>
            <a:spLocks noGrp="1"/>
          </p:cNvSpPr>
          <p:nvPr>
            <p:ph type="body" sz="quarter" idx="21"/>
          </p:nvPr>
        </p:nvSpPr>
        <p:spPr>
          <a:xfrm>
            <a:off x="438087" y="4039015"/>
            <a:ext cx="8290965" cy="8190128"/>
          </a:xfrm>
        </p:spPr>
        <p:txBody>
          <a:bodyPr/>
          <a:lstStyle/>
          <a:p>
            <a:r>
              <a:rPr lang="en-US" sz="2200" b="1" dirty="0" smtClean="0"/>
              <a:t>Peripheral Arterial Disease (PAD) has a prevalence of 4.5% among adults older than 40 in the US population. This rises steeply with increasing age. </a:t>
            </a:r>
            <a:r>
              <a:rPr lang="en-US" sz="2200" b="1" dirty="0" err="1" smtClean="0"/>
              <a:t>Loprinzi</a:t>
            </a:r>
            <a:r>
              <a:rPr lang="en-US" sz="2200" b="1" dirty="0" smtClean="0"/>
              <a:t> et al have shown a 23% decrease in accelerometer measured physical activity amongst those with PAD which might contribute to disuse atrophy. Presence of PAD is associated with poor quality of life, amputation and increased cardiovascular mortality. A San Diego population based study showed a progressive increase in 10 year mortality for those without PAD (15%) to those with asymptomatic PAD (45%) to those with severe symptomatic PAD (75%). Furthermore, PAD is under-diagnosed, with a study of 7000 primary care patients, showing PAD in 29% of subjects, with over half of them previously undiagnosed. </a:t>
            </a:r>
          </a:p>
          <a:p>
            <a:r>
              <a:rPr lang="en-US" sz="2200" b="1" dirty="0" smtClean="0"/>
              <a:t/>
            </a:r>
            <a:br>
              <a:rPr lang="en-US" sz="2200" b="1" dirty="0" smtClean="0"/>
            </a:br>
            <a:r>
              <a:rPr lang="en-US" sz="2200" b="1" dirty="0" smtClean="0"/>
              <a:t>WHO has established 33-35 cm as a normal calf circumference for the healthy elderly. Calf circumference has been used as a measure of calf muscle atrophy by Rolland et al. PAD leads to calf muscular atrophy presumably secondary to poor blood supply, and diminished mobility and calf muscle use due to </a:t>
            </a:r>
            <a:r>
              <a:rPr lang="en-US" sz="2200" b="1" dirty="0" err="1" smtClean="0"/>
              <a:t>claudication</a:t>
            </a:r>
            <a:r>
              <a:rPr lang="en-US" sz="2200" b="1" dirty="0" smtClean="0"/>
              <a:t>. Our hypothesis was that our population of PAD patients will have significantly reduced calf measurements compared to the general population when controlled for demographics and risk factors.</a:t>
            </a:r>
          </a:p>
          <a:p>
            <a:r>
              <a:rPr lang="en-US" dirty="0" smtClean="0"/>
              <a:t/>
            </a:r>
            <a:br>
              <a:rPr lang="en-US" dirty="0" smtClean="0"/>
            </a:br>
            <a:endParaRPr lang="en-US" dirty="0"/>
          </a:p>
        </p:txBody>
      </p:sp>
      <p:sp>
        <p:nvSpPr>
          <p:cNvPr id="173" name="Text Placeholder 172"/>
          <p:cNvSpPr>
            <a:spLocks noGrp="1"/>
          </p:cNvSpPr>
          <p:nvPr>
            <p:ph type="body" sz="quarter" idx="22"/>
          </p:nvPr>
        </p:nvSpPr>
        <p:spPr>
          <a:xfrm>
            <a:off x="474663" y="12386798"/>
            <a:ext cx="8290965" cy="589166"/>
          </a:xfrm>
        </p:spPr>
        <p:txBody>
          <a:bodyPr/>
          <a:lstStyle/>
          <a:p>
            <a:r>
              <a:rPr lang="en-US" dirty="0" smtClean="0"/>
              <a:t>Cohort Groups</a:t>
            </a:r>
            <a:endParaRPr lang="en-US" dirty="0"/>
          </a:p>
        </p:txBody>
      </p:sp>
      <p:sp>
        <p:nvSpPr>
          <p:cNvPr id="174" name="Text Placeholder 173"/>
          <p:cNvSpPr>
            <a:spLocks noGrp="1"/>
          </p:cNvSpPr>
          <p:nvPr>
            <p:ph type="body" sz="quarter" idx="23"/>
          </p:nvPr>
        </p:nvSpPr>
        <p:spPr>
          <a:xfrm>
            <a:off x="17804524" y="4075658"/>
            <a:ext cx="8274926" cy="15308806"/>
          </a:xfrm>
        </p:spPr>
        <p:txBody>
          <a:bodyPr/>
          <a:lstStyle/>
          <a:p>
            <a:r>
              <a:rPr lang="en-US" sz="2200" b="1" dirty="0" smtClean="0"/>
              <a:t>NHANES Data (n=9145)</a:t>
            </a:r>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r>
              <a:rPr lang="en-US" sz="2200" b="1" dirty="0" smtClean="0"/>
              <a:t>ICE LAU data (n=600)</a:t>
            </a:r>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r>
              <a:rPr lang="en-US" sz="2200" b="1" dirty="0" smtClean="0"/>
              <a:t>Calf circumference among normal and PAD patients</a:t>
            </a:r>
          </a:p>
          <a:p>
            <a:r>
              <a:rPr lang="en-US" dirty="0" smtClean="0"/>
              <a:t/>
            </a:r>
            <a:br>
              <a:rPr lang="en-US" dirty="0" smtClean="0"/>
            </a:br>
            <a:endParaRPr lang="en-US" b="1" dirty="0" smtClean="0"/>
          </a:p>
          <a:p>
            <a:endParaRPr lang="en-US" b="1" dirty="0" smtClean="0"/>
          </a:p>
          <a:p>
            <a:endParaRPr lang="en-US" b="1" dirty="0" smtClean="0"/>
          </a:p>
          <a:p>
            <a:endParaRPr lang="en-US" b="1" dirty="0"/>
          </a:p>
        </p:txBody>
      </p:sp>
      <p:sp>
        <p:nvSpPr>
          <p:cNvPr id="256" name="Text Placeholder 255"/>
          <p:cNvSpPr>
            <a:spLocks noGrp="1"/>
          </p:cNvSpPr>
          <p:nvPr>
            <p:ph type="body" sz="quarter" idx="24"/>
          </p:nvPr>
        </p:nvSpPr>
        <p:spPr/>
        <p:txBody>
          <a:bodyPr/>
          <a:lstStyle/>
          <a:p>
            <a:r>
              <a:rPr lang="en-US" dirty="0" smtClean="0"/>
              <a:t>Results</a:t>
            </a:r>
            <a:endParaRPr lang="en-US" dirty="0"/>
          </a:p>
        </p:txBody>
      </p:sp>
      <p:sp>
        <p:nvSpPr>
          <p:cNvPr id="257" name="Text Placeholder 256"/>
          <p:cNvSpPr>
            <a:spLocks noGrp="1"/>
          </p:cNvSpPr>
          <p:nvPr>
            <p:ph type="body" sz="quarter" idx="25"/>
          </p:nvPr>
        </p:nvSpPr>
        <p:spPr>
          <a:xfrm>
            <a:off x="35147250" y="16981210"/>
            <a:ext cx="8272463" cy="589166"/>
          </a:xfrm>
        </p:spPr>
        <p:txBody>
          <a:bodyPr/>
          <a:lstStyle/>
          <a:p>
            <a:r>
              <a:rPr lang="en-US" dirty="0" smtClean="0"/>
              <a:t>Conclusion</a:t>
            </a:r>
            <a:endParaRPr lang="en-US" dirty="0"/>
          </a:p>
        </p:txBody>
      </p:sp>
      <p:sp>
        <p:nvSpPr>
          <p:cNvPr id="258" name="Text Placeholder 257"/>
          <p:cNvSpPr>
            <a:spLocks noGrp="1"/>
          </p:cNvSpPr>
          <p:nvPr>
            <p:ph type="body" sz="quarter" idx="26"/>
          </p:nvPr>
        </p:nvSpPr>
        <p:spPr>
          <a:xfrm>
            <a:off x="35147250" y="17706167"/>
            <a:ext cx="8272463" cy="2831544"/>
          </a:xfrm>
        </p:spPr>
        <p:txBody>
          <a:bodyPr/>
          <a:lstStyle/>
          <a:p>
            <a:r>
              <a:rPr lang="en-US" sz="2200" b="1" dirty="0" smtClean="0"/>
              <a:t>Soft tissue measurement using a tape serves as an easy tool for assessment of PAD. Patients with risk factors with calf circumference less than 36.5 cm should be considered for further workup non-invasively.  Amongst patients presenting for PTA the severity of tissue loss can be assessed using a tape measure.  </a:t>
            </a:r>
            <a:r>
              <a:rPr lang="en-US" sz="2400" dirty="0" smtClean="0"/>
              <a:t/>
            </a:r>
            <a:br>
              <a:rPr lang="en-US" sz="2400" dirty="0" smtClean="0"/>
            </a:br>
            <a:r>
              <a:rPr lang="en-US" dirty="0" smtClean="0"/>
              <a:t/>
            </a:r>
            <a:br>
              <a:rPr lang="en-US" dirty="0" smtClean="0"/>
            </a:br>
            <a:endParaRPr lang="en-US" dirty="0"/>
          </a:p>
        </p:txBody>
      </p:sp>
      <p:sp>
        <p:nvSpPr>
          <p:cNvPr id="263" name="Text Placeholder 262"/>
          <p:cNvSpPr>
            <a:spLocks noGrp="1"/>
          </p:cNvSpPr>
          <p:nvPr>
            <p:ph type="body" sz="quarter" idx="96"/>
          </p:nvPr>
        </p:nvSpPr>
        <p:spPr>
          <a:xfrm>
            <a:off x="9152355" y="3478072"/>
            <a:ext cx="8271345" cy="17272421"/>
          </a:xfrm>
        </p:spPr>
        <p:txBody>
          <a:bodyPr/>
          <a:lstStyle/>
          <a:p>
            <a:pPr algn="ctr"/>
            <a:r>
              <a:rPr lang="en-US" sz="2800" b="1" u="sng" dirty="0" smtClean="0">
                <a:latin typeface="+mn-lt"/>
              </a:rPr>
              <a:t>NHANES </a:t>
            </a:r>
            <a:r>
              <a:rPr lang="en-US" sz="2800" b="1" u="sng" dirty="0" smtClean="0">
                <a:latin typeface="+mn-lt"/>
              </a:rPr>
              <a:t>Overview</a:t>
            </a:r>
          </a:p>
          <a:p>
            <a:endParaRPr lang="en-US" sz="2200" b="1" dirty="0" smtClean="0"/>
          </a:p>
          <a:p>
            <a:r>
              <a:rPr lang="en-US" sz="2200" b="1" u="sng" dirty="0" smtClean="0"/>
              <a:t>What is it?</a:t>
            </a:r>
            <a:r>
              <a:rPr lang="en-US" sz="2200" b="1" dirty="0" smtClean="0"/>
              <a:t/>
            </a:r>
            <a:br>
              <a:rPr lang="en-US" sz="2200" b="1" dirty="0" smtClean="0"/>
            </a:br>
            <a:r>
              <a:rPr lang="en-US" sz="2200" b="1" dirty="0" smtClean="0"/>
              <a:t>The National Health and Nutrition Examination Survey (NHANES) is a database with statistics of studies outlined to assess the health and nutritional status of everybody ranging from young kids to old adults in the United States. With the combination of interviews and physical examinations these surveys compile the database of NHANES.  The interview component focuses on demographic, socioeconomic, dietary and health-related questions, while the examination portion focuses on medical, dental, and physiological measurements along with lab tests</a:t>
            </a:r>
            <a:r>
              <a:rPr lang="en-US" sz="2200" b="1" dirty="0" smtClean="0"/>
              <a:t>.</a:t>
            </a:r>
            <a:endParaRPr lang="en-US" sz="2200" b="1" dirty="0" smtClean="0"/>
          </a:p>
          <a:p>
            <a:pPr fontAlgn="base"/>
            <a:endParaRPr lang="en-US" sz="2200" b="1" dirty="0" smtClean="0"/>
          </a:p>
          <a:p>
            <a:pPr fontAlgn="base"/>
            <a:endParaRPr lang="en-US" sz="2200" b="1" dirty="0" smtClean="0"/>
          </a:p>
          <a:p>
            <a:pPr fontAlgn="base"/>
            <a:endParaRPr lang="en-US" sz="2200" b="1" dirty="0" smtClean="0"/>
          </a:p>
          <a:p>
            <a:pPr fontAlgn="base"/>
            <a:r>
              <a:rPr lang="en-US" sz="2200" b="1" dirty="0" smtClean="0"/>
              <a:t>Measurement </a:t>
            </a:r>
            <a:r>
              <a:rPr lang="en-US" sz="2200" b="1" dirty="0" smtClean="0"/>
              <a:t>of Calf Width</a:t>
            </a:r>
          </a:p>
          <a:p>
            <a:r>
              <a:rPr lang="en-US" sz="2200" b="1" dirty="0" smtClean="0"/>
              <a:t/>
            </a:r>
            <a:br>
              <a:rPr lang="en-US" sz="2200" b="1" dirty="0" smtClean="0"/>
            </a:br>
            <a:r>
              <a:rPr lang="en-US" sz="2200" b="1" u="sng" dirty="0" smtClean="0"/>
              <a:t>Calf measurement with tape:</a:t>
            </a:r>
            <a:r>
              <a:rPr lang="en-US" sz="2200" b="1" dirty="0" smtClean="0"/>
              <a:t/>
            </a:r>
            <a:br>
              <a:rPr lang="en-US" sz="2200" b="1" dirty="0" smtClean="0"/>
            </a:br>
            <a:r>
              <a:rPr lang="en-US" sz="2200" b="1" dirty="0" smtClean="0"/>
              <a:t>Among available patients for calf measurement with tape NHANES method obtained from page 26 of the NHANES biological measurement manual was used to measure maximal calf circumference. In contrast to NHANES for ICE patients measurements for both calves were undertaken. Data in this analysis are presented for thinner calves for PAD and thicker calves for </a:t>
            </a:r>
            <a:r>
              <a:rPr lang="en-US" sz="2200" b="1" dirty="0" err="1" smtClean="0"/>
              <a:t>normals</a:t>
            </a:r>
            <a:r>
              <a:rPr lang="en-US" sz="2200" b="1" dirty="0" smtClean="0"/>
              <a:t>.</a:t>
            </a:r>
          </a:p>
          <a:p>
            <a:r>
              <a:rPr lang="en-US" sz="2200" b="1" dirty="0" smtClean="0"/>
              <a:t/>
            </a:r>
            <a:br>
              <a:rPr lang="en-US" sz="2200" b="1" dirty="0" smtClean="0"/>
            </a:br>
            <a:r>
              <a:rPr lang="en-US" sz="2200" b="1" u="sng" dirty="0" smtClean="0"/>
              <a:t>Calf measurement from X-ray for PTA patients:</a:t>
            </a:r>
            <a:r>
              <a:rPr lang="en-US" sz="2200" b="1" dirty="0" smtClean="0"/>
              <a:t/>
            </a:r>
            <a:br>
              <a:rPr lang="en-US" sz="2200" b="1" dirty="0" smtClean="0"/>
            </a:br>
            <a:r>
              <a:rPr lang="en-US" sz="2200" b="1" dirty="0" smtClean="0"/>
              <a:t>Tissue width was measured using the image j software from the first frame in the angiogram run wherein both sides of soft tissue were visible. In the angiogram, the frame in which the calibration catheter was available was used. Calf circumference was calculated in cm.</a:t>
            </a:r>
          </a:p>
          <a:p>
            <a:endParaRPr lang="en-US" sz="2200" b="1" dirty="0" smtClean="0"/>
          </a:p>
          <a:p>
            <a:r>
              <a:rPr lang="en-US" sz="2200" b="1" u="sng" dirty="0" smtClean="0"/>
              <a:t>X-ray measurement in control group patients:</a:t>
            </a:r>
            <a:r>
              <a:rPr lang="en-US" sz="2200" b="1" dirty="0" smtClean="0"/>
              <a:t/>
            </a:r>
            <a:br>
              <a:rPr lang="en-US" sz="2200" b="1" dirty="0" smtClean="0"/>
            </a:br>
            <a:r>
              <a:rPr lang="en-US" sz="2200" b="1" dirty="0" smtClean="0"/>
              <a:t>A control group of </a:t>
            </a:r>
            <a:r>
              <a:rPr lang="en-US" sz="2200" b="1" dirty="0" err="1" smtClean="0"/>
              <a:t>cath</a:t>
            </a:r>
            <a:r>
              <a:rPr lang="en-US" sz="2200" b="1" dirty="0" smtClean="0"/>
              <a:t> lab workers had measurements with both x-ray and tape methods. Both x-ray and tape measurements were compared to assess accuracy of x-ray method.</a:t>
            </a:r>
          </a:p>
          <a:p>
            <a:r>
              <a:rPr lang="en-US" sz="2200" b="1" dirty="0" smtClean="0"/>
              <a:t/>
            </a:r>
            <a:br>
              <a:rPr lang="en-US" sz="2200" b="1" dirty="0" smtClean="0"/>
            </a:br>
            <a:r>
              <a:rPr lang="en-US" sz="2200" b="1" u="sng" dirty="0" smtClean="0"/>
              <a:t>Clinical Data:</a:t>
            </a:r>
            <a:r>
              <a:rPr lang="en-US" sz="2200" b="1" dirty="0" smtClean="0"/>
              <a:t/>
            </a:r>
            <a:br>
              <a:rPr lang="en-US" sz="2200" b="1" dirty="0" smtClean="0"/>
            </a:br>
            <a:r>
              <a:rPr lang="en-US" sz="2200" b="1" dirty="0" smtClean="0"/>
              <a:t>Trained chart reviewers abstracted data from a data collection tool in patient charts.  The following clinical characteristics age, gender, body mass index (BMI), ethnicity, smoking, hypertension, diabetes, and lipid disorder were analyzed.</a:t>
            </a:r>
          </a:p>
          <a:p>
            <a:r>
              <a:rPr lang="en-US" dirty="0" smtClean="0"/>
              <a:t/>
            </a:r>
            <a:br>
              <a:rPr lang="en-US" dirty="0" smtClean="0"/>
            </a:br>
            <a:endParaRPr lang="en-US" dirty="0"/>
          </a:p>
        </p:txBody>
      </p:sp>
      <p:sp>
        <p:nvSpPr>
          <p:cNvPr id="275" name="Text Placeholder 274"/>
          <p:cNvSpPr>
            <a:spLocks noGrp="1"/>
          </p:cNvSpPr>
          <p:nvPr>
            <p:ph type="body" sz="quarter" idx="136"/>
          </p:nvPr>
        </p:nvSpPr>
        <p:spPr>
          <a:xfrm>
            <a:off x="26462419" y="4075658"/>
            <a:ext cx="8274926" cy="17198554"/>
          </a:xfrm>
        </p:spPr>
        <p:txBody>
          <a:bodyPr/>
          <a:lstStyle/>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endParaRPr lang="en-US" sz="2200" b="1" dirty="0" smtClean="0"/>
          </a:p>
          <a:p>
            <a:r>
              <a:rPr lang="en-US" sz="2200" b="1" dirty="0" smtClean="0"/>
              <a:t>Prevalence </a:t>
            </a:r>
            <a:r>
              <a:rPr lang="en-US" sz="2200" b="1" dirty="0" smtClean="0"/>
              <a:t>of PAD</a:t>
            </a:r>
          </a:p>
          <a:p>
            <a:r>
              <a:rPr lang="en-US" sz="2200" b="1" dirty="0" smtClean="0"/>
              <a:t/>
            </a:r>
            <a:br>
              <a:rPr lang="en-US" sz="2200" b="1" dirty="0" smtClean="0"/>
            </a:br>
            <a:r>
              <a:rPr lang="en-US" sz="2200" b="1" dirty="0" smtClean="0"/>
              <a:t>Data from available population based studies report the prevalence of PAD from 3.6 to 5 percent. This is similar to the pooled data analyzed from the NHANES cohort for the current paper. ICE has a much greater prevalence (59.2%).</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200" b="1" dirty="0" smtClean="0"/>
              <a:t>Implications of measurement of calf circumference</a:t>
            </a:r>
          </a:p>
          <a:p>
            <a:endParaRPr lang="en-US" sz="2200" b="1" dirty="0" smtClean="0"/>
          </a:p>
          <a:p>
            <a:r>
              <a:rPr lang="en-US" sz="2200" b="1" u="sng" dirty="0" smtClean="0"/>
              <a:t>For Patients at risk for PAD:</a:t>
            </a:r>
            <a:r>
              <a:rPr lang="en-US" sz="2200" b="1" dirty="0" smtClean="0"/>
              <a:t/>
            </a:r>
            <a:br>
              <a:rPr lang="en-US" sz="2200" b="1" dirty="0" smtClean="0"/>
            </a:br>
            <a:r>
              <a:rPr lang="en-US" sz="2200" b="1" dirty="0" smtClean="0"/>
              <a:t>Amongst patients who present to the doctors office for routine assessment if calf circumference width were to be measured as a part of physical examination using 36.5 cm as a cutoff to help identify PAD patients. These patients could then undergo a more careful assessment for  PAD. </a:t>
            </a:r>
          </a:p>
          <a:p>
            <a:endParaRPr lang="en-US" sz="2200" b="1" u="sng" dirty="0" smtClean="0"/>
          </a:p>
        </p:txBody>
      </p:sp>
      <p:sp>
        <p:nvSpPr>
          <p:cNvPr id="276" name="Text Placeholder 275"/>
          <p:cNvSpPr>
            <a:spLocks noGrp="1"/>
          </p:cNvSpPr>
          <p:nvPr>
            <p:ph type="body" sz="quarter" idx="137"/>
          </p:nvPr>
        </p:nvSpPr>
        <p:spPr>
          <a:xfrm>
            <a:off x="26472560" y="9020981"/>
            <a:ext cx="8274926" cy="589166"/>
          </a:xfrm>
        </p:spPr>
        <p:txBody>
          <a:bodyPr/>
          <a:lstStyle/>
          <a:p>
            <a:r>
              <a:rPr lang="en-US" dirty="0" smtClean="0"/>
              <a:t>Discussion</a:t>
            </a:r>
            <a:endParaRPr lang="en-US" dirty="0"/>
          </a:p>
        </p:txBody>
      </p:sp>
      <p:sp>
        <p:nvSpPr>
          <p:cNvPr id="300" name="Text Placeholder 299"/>
          <p:cNvSpPr>
            <a:spLocks noGrp="1"/>
          </p:cNvSpPr>
          <p:nvPr>
            <p:ph type="body" sz="quarter" idx="161"/>
          </p:nvPr>
        </p:nvSpPr>
        <p:spPr/>
        <p:txBody>
          <a:bodyPr/>
          <a:lstStyle/>
          <a:p>
            <a:r>
              <a:rPr lang="en-US" dirty="0" err="1" smtClean="0"/>
              <a:t>Abbas</a:t>
            </a:r>
            <a:r>
              <a:rPr lang="en-US" dirty="0" smtClean="0"/>
              <a:t> S Ali, </a:t>
            </a:r>
            <a:r>
              <a:rPr lang="en-US" dirty="0" err="1" smtClean="0"/>
              <a:t>Taha</a:t>
            </a:r>
            <a:r>
              <a:rPr lang="en-US" dirty="0" smtClean="0"/>
              <a:t> </a:t>
            </a:r>
            <a:r>
              <a:rPr lang="en-US" dirty="0" err="1" smtClean="0"/>
              <a:t>Baig</a:t>
            </a:r>
            <a:r>
              <a:rPr lang="en-US" dirty="0" smtClean="0"/>
              <a:t>, Muhammad </a:t>
            </a:r>
            <a:r>
              <a:rPr lang="en-US" dirty="0" err="1" smtClean="0"/>
              <a:t>Sadique</a:t>
            </a:r>
            <a:r>
              <a:rPr lang="en-US" dirty="0" smtClean="0"/>
              <a:t>, Mohammed Ali, </a:t>
            </a:r>
            <a:r>
              <a:rPr lang="en-US" dirty="0" err="1" smtClean="0"/>
              <a:t>Asad</a:t>
            </a:r>
            <a:r>
              <a:rPr lang="en-US" dirty="0" smtClean="0"/>
              <a:t> U </a:t>
            </a:r>
            <a:r>
              <a:rPr lang="en-US" dirty="0" err="1" smtClean="0"/>
              <a:t>Qamar</a:t>
            </a:r>
            <a:r>
              <a:rPr lang="en-US" dirty="0" smtClean="0"/>
              <a:t> </a:t>
            </a:r>
            <a:endParaRPr lang="en-US" dirty="0"/>
          </a:p>
        </p:txBody>
      </p:sp>
      <p:sp>
        <p:nvSpPr>
          <p:cNvPr id="301" name="Text Placeholder 300"/>
          <p:cNvSpPr>
            <a:spLocks noGrp="1"/>
          </p:cNvSpPr>
          <p:nvPr>
            <p:ph type="body" sz="quarter" idx="195"/>
          </p:nvPr>
        </p:nvSpPr>
        <p:spPr/>
        <p:txBody>
          <a:bodyPr>
            <a:normAutofit lnSpcReduction="10000"/>
          </a:bodyPr>
          <a:lstStyle/>
          <a:p>
            <a:r>
              <a:rPr lang="en-US" dirty="0" smtClean="0"/>
              <a:t>ICE</a:t>
            </a:r>
            <a:endParaRPr lang="en-US" dirty="0"/>
          </a:p>
        </p:txBody>
      </p:sp>
      <p:sp>
        <p:nvSpPr>
          <p:cNvPr id="302" name="Text Placeholder 301"/>
          <p:cNvSpPr>
            <a:spLocks noGrp="1"/>
          </p:cNvSpPr>
          <p:nvPr>
            <p:ph type="body" sz="quarter" idx="196"/>
          </p:nvPr>
        </p:nvSpPr>
        <p:spPr/>
        <p:txBody>
          <a:bodyPr>
            <a:normAutofit fontScale="25000" lnSpcReduction="20000"/>
          </a:bodyPr>
          <a:lstStyle/>
          <a:p>
            <a:r>
              <a:rPr lang="en-US" sz="26400" dirty="0" smtClean="0"/>
              <a:t>Quantification of Soft Tissue Loss Among Patients With Peripheral Arterial Disease </a:t>
            </a:r>
          </a:p>
          <a:p>
            <a:r>
              <a:rPr lang="en-US" dirty="0" smtClean="0"/>
              <a:t/>
            </a:r>
            <a:br>
              <a:rPr lang="en-US" dirty="0" smtClean="0"/>
            </a:br>
            <a:endParaRPr lang="en-US" dirty="0"/>
          </a:p>
        </p:txBody>
      </p:sp>
      <p:graphicFrame>
        <p:nvGraphicFramePr>
          <p:cNvPr id="21" name="Table 20"/>
          <p:cNvGraphicFramePr>
            <a:graphicFrameLocks noGrp="1"/>
          </p:cNvGraphicFramePr>
          <p:nvPr/>
        </p:nvGraphicFramePr>
        <p:xfrm>
          <a:off x="17815035" y="4587626"/>
          <a:ext cx="8257761" cy="5596899"/>
        </p:xfrm>
        <a:graphic>
          <a:graphicData uri="http://schemas.openxmlformats.org/drawingml/2006/table">
            <a:tbl>
              <a:tblPr/>
              <a:tblGrid>
                <a:gridCol w="4588249"/>
                <a:gridCol w="3669512"/>
              </a:tblGrid>
              <a:tr h="729114">
                <a:tc>
                  <a:txBody>
                    <a:bodyPr/>
                    <a:lstStyle/>
                    <a:p>
                      <a:pPr rtl="0" fontAlgn="t">
                        <a:spcBef>
                          <a:spcPts val="0"/>
                        </a:spcBef>
                        <a:spcAft>
                          <a:spcPts val="0"/>
                        </a:spcAft>
                      </a:pPr>
                      <a:r>
                        <a:rPr lang="en-US" sz="3200" b="0" i="0" u="none" strike="noStrike" dirty="0">
                          <a:solidFill>
                            <a:srgbClr val="000000"/>
                          </a:solidFill>
                          <a:latin typeface="Trebuchet MS" pitchFamily="34" charset="0"/>
                        </a:rPr>
                        <a:t>ABI</a:t>
                      </a:r>
                      <a:endParaRPr lang="en-US" sz="3200" dirty="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Number of patients</a:t>
                      </a:r>
                      <a:endParaRPr lang="en-US" sz="3200" dirty="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1423">
                <a:tc>
                  <a:txBody>
                    <a:bodyPr/>
                    <a:lstStyle/>
                    <a:p>
                      <a:pPr rtl="0" fontAlgn="t">
                        <a:spcBef>
                          <a:spcPts val="0"/>
                        </a:spcBef>
                        <a:spcAft>
                          <a:spcPts val="0"/>
                        </a:spcAft>
                      </a:pPr>
                      <a:r>
                        <a:rPr lang="en-US" sz="3200" b="0" i="0" u="none" strike="noStrike" dirty="0">
                          <a:solidFill>
                            <a:srgbClr val="000000"/>
                          </a:solidFill>
                          <a:latin typeface="Trebuchet MS" pitchFamily="34" charset="0"/>
                        </a:rPr>
                        <a:t>&lt;0.9 (PAD)</a:t>
                      </a:r>
                      <a:endParaRPr lang="en-US" sz="3200" dirty="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422 (4.6%)</a:t>
                      </a:r>
                      <a:endParaRPr lang="en-US" sz="320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058749">
                <a:tc>
                  <a:txBody>
                    <a:bodyPr/>
                    <a:lstStyle/>
                    <a:p>
                      <a:pPr rtl="0" fontAlgn="t">
                        <a:spcBef>
                          <a:spcPts val="0"/>
                        </a:spcBef>
                        <a:spcAft>
                          <a:spcPts val="0"/>
                        </a:spcAft>
                      </a:pPr>
                      <a:r>
                        <a:rPr lang="en-US" sz="3200" b="0" i="0" u="none" strike="noStrike">
                          <a:solidFill>
                            <a:srgbClr val="000000"/>
                          </a:solidFill>
                          <a:latin typeface="Trebuchet MS" pitchFamily="34" charset="0"/>
                        </a:rPr>
                        <a:t>0.9-1.3 (Normal)</a:t>
                      </a:r>
                      <a:endParaRPr lang="en-US" sz="320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6391 (69.9%)</a:t>
                      </a:r>
                      <a:endParaRPr lang="en-US" sz="320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924305">
                <a:tc>
                  <a:txBody>
                    <a:bodyPr/>
                    <a:lstStyle/>
                    <a:p>
                      <a:pPr rtl="0" fontAlgn="t">
                        <a:spcBef>
                          <a:spcPts val="0"/>
                        </a:spcBef>
                        <a:spcAft>
                          <a:spcPts val="0"/>
                        </a:spcAft>
                      </a:pPr>
                      <a:r>
                        <a:rPr lang="en-US" sz="3200" b="0" i="0" u="none" strike="noStrike" dirty="0">
                          <a:solidFill>
                            <a:srgbClr val="000000"/>
                          </a:solidFill>
                          <a:latin typeface="Trebuchet MS" pitchFamily="34" charset="0"/>
                        </a:rPr>
                        <a:t>&gt;1.3 (Non-compliant vessels, excluded from analysis)</a:t>
                      </a:r>
                      <a:endParaRPr lang="en-US" sz="3200" dirty="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390 (4.3%)</a:t>
                      </a:r>
                      <a:endParaRPr lang="en-US" sz="320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041302">
                <a:tc>
                  <a:txBody>
                    <a:bodyPr/>
                    <a:lstStyle/>
                    <a:p>
                      <a:pPr rtl="0" fontAlgn="t">
                        <a:spcBef>
                          <a:spcPts val="0"/>
                        </a:spcBef>
                        <a:spcAft>
                          <a:spcPts val="0"/>
                        </a:spcAft>
                      </a:pPr>
                      <a:r>
                        <a:rPr lang="en-US" sz="3200" b="0" i="0" u="none" strike="noStrike" dirty="0">
                          <a:solidFill>
                            <a:srgbClr val="000000"/>
                          </a:solidFill>
                          <a:latin typeface="Trebuchet MS" pitchFamily="34" charset="0"/>
                        </a:rPr>
                        <a:t>No ABI data (excluded from analysis)</a:t>
                      </a:r>
                      <a:endParaRPr lang="en-US" sz="3200" dirty="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1942 (21.2%)</a:t>
                      </a:r>
                      <a:endParaRPr lang="en-US" sz="3200" dirty="0">
                        <a:latin typeface="Trebuchet MS" pitchFamily="34" charset="0"/>
                      </a:endParaRPr>
                    </a:p>
                  </a:txBody>
                  <a:tcPr marL="38974" marR="38974" marT="38974" marB="389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43891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3" name="Table 22"/>
          <p:cNvGraphicFramePr>
            <a:graphicFrameLocks noGrp="1"/>
          </p:cNvGraphicFramePr>
          <p:nvPr/>
        </p:nvGraphicFramePr>
        <p:xfrm>
          <a:off x="17815035" y="11336352"/>
          <a:ext cx="8257760" cy="4811671"/>
        </p:xfrm>
        <a:graphic>
          <a:graphicData uri="http://schemas.openxmlformats.org/drawingml/2006/table">
            <a:tbl>
              <a:tblPr/>
              <a:tblGrid>
                <a:gridCol w="4128880"/>
                <a:gridCol w="4128880"/>
              </a:tblGrid>
              <a:tr h="1310912">
                <a:tc>
                  <a:txBody>
                    <a:bodyPr/>
                    <a:lstStyle/>
                    <a:p>
                      <a:pPr rtl="0" fontAlgn="t">
                        <a:spcBef>
                          <a:spcPts val="0"/>
                        </a:spcBef>
                        <a:spcAft>
                          <a:spcPts val="0"/>
                        </a:spcAft>
                      </a:pPr>
                      <a:r>
                        <a:rPr lang="en-US" sz="3200" b="0" i="0" u="none" strike="noStrike" dirty="0" smtClean="0">
                          <a:solidFill>
                            <a:srgbClr val="000000"/>
                          </a:solidFill>
                          <a:latin typeface="Trebuchet MS" pitchFamily="34" charset="0"/>
                        </a:rPr>
                        <a:t>PAD </a:t>
                      </a:r>
                      <a:r>
                        <a:rPr lang="en-US" sz="3200" b="0" i="0" u="none" strike="noStrike" dirty="0">
                          <a:solidFill>
                            <a:srgbClr val="000000"/>
                          </a:solidFill>
                          <a:latin typeface="Trebuchet MS" pitchFamily="34" charset="0"/>
                        </a:rPr>
                        <a:t>status based on LAU</a:t>
                      </a:r>
                      <a:endParaRPr lang="en-US" sz="3200" dirty="0">
                        <a:latin typeface="Trebuchet MS" pitchFamily="34" charset="0"/>
                      </a:endParaRPr>
                    </a:p>
                  </a:txBody>
                  <a:tcPr marL="56333" marR="56333" marT="56333" marB="5633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Number of patients</a:t>
                      </a:r>
                      <a:endParaRPr lang="en-US" sz="3200">
                        <a:latin typeface="Trebuchet MS" pitchFamily="34" charset="0"/>
                      </a:endParaRPr>
                    </a:p>
                  </a:txBody>
                  <a:tcPr marL="56333" marR="56333" marT="56333" marB="5633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62527">
                <a:tc>
                  <a:txBody>
                    <a:bodyPr/>
                    <a:lstStyle/>
                    <a:p>
                      <a:pPr rtl="0" fontAlgn="t">
                        <a:spcBef>
                          <a:spcPts val="0"/>
                        </a:spcBef>
                        <a:spcAft>
                          <a:spcPts val="0"/>
                        </a:spcAft>
                      </a:pPr>
                      <a:r>
                        <a:rPr lang="en-US" sz="3200" b="0" i="0" u="none" strike="noStrike">
                          <a:solidFill>
                            <a:srgbClr val="000000"/>
                          </a:solidFill>
                          <a:latin typeface="Trebuchet MS" pitchFamily="34" charset="0"/>
                        </a:rPr>
                        <a:t>No PAD</a:t>
                      </a:r>
                      <a:endParaRPr lang="en-US" sz="3200">
                        <a:latin typeface="Trebuchet MS" pitchFamily="34" charset="0"/>
                      </a:endParaRPr>
                    </a:p>
                  </a:txBody>
                  <a:tcPr marL="56333" marR="56333" marT="56333" marB="5633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245 (40.8%)</a:t>
                      </a:r>
                      <a:endParaRPr lang="en-US" sz="3200">
                        <a:latin typeface="Trebuchet MS" pitchFamily="34" charset="0"/>
                      </a:endParaRPr>
                    </a:p>
                  </a:txBody>
                  <a:tcPr marL="56333" marR="56333" marT="56333" marB="5633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62526">
                <a:tc>
                  <a:txBody>
                    <a:bodyPr/>
                    <a:lstStyle/>
                    <a:p>
                      <a:pPr rtl="0" fontAlgn="t">
                        <a:spcBef>
                          <a:spcPts val="0"/>
                        </a:spcBef>
                        <a:spcAft>
                          <a:spcPts val="0"/>
                        </a:spcAft>
                      </a:pPr>
                      <a:r>
                        <a:rPr lang="en-US" sz="3200" b="0" i="0" u="none" strike="noStrike" dirty="0">
                          <a:solidFill>
                            <a:srgbClr val="000000"/>
                          </a:solidFill>
                          <a:latin typeface="Trebuchet MS" pitchFamily="34" charset="0"/>
                        </a:rPr>
                        <a:t>Bilateral</a:t>
                      </a:r>
                      <a:endParaRPr lang="en-US" sz="3200" dirty="0">
                        <a:latin typeface="Trebuchet MS" pitchFamily="34" charset="0"/>
                      </a:endParaRPr>
                    </a:p>
                  </a:txBody>
                  <a:tcPr marL="56333" marR="56333" marT="56333" marB="5633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199 (33.2%)</a:t>
                      </a:r>
                      <a:endParaRPr lang="en-US" sz="3200">
                        <a:latin typeface="Trebuchet MS" pitchFamily="34" charset="0"/>
                      </a:endParaRPr>
                    </a:p>
                  </a:txBody>
                  <a:tcPr marL="56333" marR="56333" marT="56333" marB="5633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338070">
                <a:tc>
                  <a:txBody>
                    <a:bodyPr/>
                    <a:lstStyle/>
                    <a:p>
                      <a:pPr rtl="0" fontAlgn="t">
                        <a:spcBef>
                          <a:spcPts val="0"/>
                        </a:spcBef>
                        <a:spcAft>
                          <a:spcPts val="0"/>
                        </a:spcAft>
                      </a:pPr>
                      <a:r>
                        <a:rPr lang="en-US" sz="3200" b="0" i="0" u="none" strike="noStrike" dirty="0">
                          <a:solidFill>
                            <a:srgbClr val="000000"/>
                          </a:solidFill>
                          <a:latin typeface="Trebuchet MS" pitchFamily="34" charset="0"/>
                        </a:rPr>
                        <a:t>Unilateral (patients excluded from analysis)</a:t>
                      </a:r>
                      <a:endParaRPr lang="en-US" sz="3200" dirty="0">
                        <a:latin typeface="Trebuchet MS" pitchFamily="34" charset="0"/>
                      </a:endParaRPr>
                    </a:p>
                  </a:txBody>
                  <a:tcPr marL="56333" marR="56333" marT="56333" marB="5633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156 (26%)</a:t>
                      </a:r>
                      <a:endParaRPr lang="en-US" sz="3200" dirty="0">
                        <a:latin typeface="Trebuchet MS" pitchFamily="34" charset="0"/>
                      </a:endParaRPr>
                    </a:p>
                  </a:txBody>
                  <a:tcPr marL="56333" marR="56333" marT="56333" marB="5633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2050" name="Rectangle 2"/>
          <p:cNvSpPr>
            <a:spLocks noChangeArrowheads="1"/>
          </p:cNvSpPr>
          <p:nvPr/>
        </p:nvSpPr>
        <p:spPr bwMode="auto">
          <a:xfrm>
            <a:off x="0" y="0"/>
            <a:ext cx="43891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5" name="Table 24"/>
          <p:cNvGraphicFramePr>
            <a:graphicFrameLocks noGrp="1"/>
          </p:cNvGraphicFramePr>
          <p:nvPr/>
        </p:nvGraphicFramePr>
        <p:xfrm>
          <a:off x="17815034" y="17261802"/>
          <a:ext cx="8264416" cy="3747419"/>
        </p:xfrm>
        <a:graphic>
          <a:graphicData uri="http://schemas.openxmlformats.org/drawingml/2006/table">
            <a:tbl>
              <a:tblPr/>
              <a:tblGrid>
                <a:gridCol w="2066104"/>
                <a:gridCol w="2066104"/>
                <a:gridCol w="2066104"/>
                <a:gridCol w="2066104"/>
              </a:tblGrid>
              <a:tr h="907966">
                <a:tc>
                  <a:txBody>
                    <a:bodyPr/>
                    <a:lstStyle/>
                    <a:p>
                      <a:pPr rtl="0" fontAlgn="t">
                        <a:spcBef>
                          <a:spcPts val="0"/>
                        </a:spcBef>
                        <a:spcAft>
                          <a:spcPts val="0"/>
                        </a:spcAft>
                      </a:pPr>
                      <a:r>
                        <a:rPr lang="en-US" sz="3200" b="0" i="0" u="none" strike="noStrike" dirty="0">
                          <a:solidFill>
                            <a:srgbClr val="000000"/>
                          </a:solidFill>
                          <a:latin typeface="Trebuchet MS" pitchFamily="34" charset="0"/>
                        </a:rPr>
                        <a:t>Cohort</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PAD</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Normal</a:t>
                      </a:r>
                      <a:endParaRPr lang="en-US" sz="320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p value</a:t>
                      </a:r>
                      <a:endParaRPr lang="en-US" sz="320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14400">
                <a:tc>
                  <a:txBody>
                    <a:bodyPr/>
                    <a:lstStyle/>
                    <a:p>
                      <a:pPr rtl="0" fontAlgn="t">
                        <a:spcBef>
                          <a:spcPts val="0"/>
                        </a:spcBef>
                        <a:spcAft>
                          <a:spcPts val="0"/>
                        </a:spcAft>
                      </a:pPr>
                      <a:r>
                        <a:rPr lang="en-US" sz="3200" b="0" i="0" u="none" strike="noStrike" dirty="0">
                          <a:solidFill>
                            <a:srgbClr val="000000"/>
                          </a:solidFill>
                          <a:latin typeface="Trebuchet MS" pitchFamily="34" charset="0"/>
                        </a:rPr>
                        <a:t>ICE PTA</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24</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39.74</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1.124e-08</a:t>
                      </a:r>
                      <a:endParaRPr lang="en-US" sz="320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62527">
                <a:tc>
                  <a:txBody>
                    <a:bodyPr/>
                    <a:lstStyle/>
                    <a:p>
                      <a:pPr rtl="0" fontAlgn="t">
                        <a:spcBef>
                          <a:spcPts val="0"/>
                        </a:spcBef>
                        <a:spcAft>
                          <a:spcPts val="0"/>
                        </a:spcAft>
                      </a:pPr>
                      <a:r>
                        <a:rPr lang="en-US" sz="3200" b="0" i="0" u="none" strike="noStrike">
                          <a:solidFill>
                            <a:srgbClr val="000000"/>
                          </a:solidFill>
                          <a:latin typeface="Trebuchet MS" pitchFamily="34" charset="0"/>
                        </a:rPr>
                        <a:t>ICE LAU</a:t>
                      </a:r>
                      <a:endParaRPr lang="en-US" sz="320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36.5</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45.2</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5.478e-09</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62526">
                <a:tc>
                  <a:txBody>
                    <a:bodyPr/>
                    <a:lstStyle/>
                    <a:p>
                      <a:pPr rtl="0" fontAlgn="t">
                        <a:spcBef>
                          <a:spcPts val="0"/>
                        </a:spcBef>
                        <a:spcAft>
                          <a:spcPts val="0"/>
                        </a:spcAft>
                      </a:pPr>
                      <a:r>
                        <a:rPr lang="en-US" sz="3200" b="0" i="0" u="none" strike="noStrike" dirty="0">
                          <a:solidFill>
                            <a:srgbClr val="000000"/>
                          </a:solidFill>
                          <a:latin typeface="Trebuchet MS" pitchFamily="34" charset="0"/>
                        </a:rPr>
                        <a:t>NHANES</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36.5</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38</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9.151e-06</a:t>
                      </a:r>
                      <a:endParaRPr lang="en-US" sz="3200" dirty="0">
                        <a:latin typeface="Trebuchet MS" pitchFamily="34" charset="0"/>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2" name="Rectangle 1"/>
          <p:cNvSpPr>
            <a:spLocks noChangeArrowheads="1"/>
          </p:cNvSpPr>
          <p:nvPr/>
        </p:nvSpPr>
        <p:spPr bwMode="auto">
          <a:xfrm>
            <a:off x="0" y="0"/>
            <a:ext cx="43891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7" name="Table 26"/>
          <p:cNvGraphicFramePr>
            <a:graphicFrameLocks noGrp="1"/>
          </p:cNvGraphicFramePr>
          <p:nvPr/>
        </p:nvGraphicFramePr>
        <p:xfrm>
          <a:off x="26517600" y="12197320"/>
          <a:ext cx="8219745" cy="5086120"/>
        </p:xfrm>
        <a:graphic>
          <a:graphicData uri="http://schemas.openxmlformats.org/drawingml/2006/table">
            <a:tbl>
              <a:tblPr/>
              <a:tblGrid>
                <a:gridCol w="4382814"/>
                <a:gridCol w="2301765"/>
                <a:gridCol w="1535166"/>
              </a:tblGrid>
              <a:tr h="846535">
                <a:tc>
                  <a:txBody>
                    <a:bodyPr/>
                    <a:lstStyle/>
                    <a:p>
                      <a:pPr rtl="0" fontAlgn="t">
                        <a:spcBef>
                          <a:spcPts val="0"/>
                        </a:spcBef>
                        <a:spcAft>
                          <a:spcPts val="0"/>
                        </a:spcAft>
                      </a:pPr>
                      <a:r>
                        <a:rPr lang="en-US" sz="3200" b="0" i="0" u="none" strike="noStrike" dirty="0">
                          <a:solidFill>
                            <a:srgbClr val="000000"/>
                          </a:solidFill>
                          <a:latin typeface="Trebuchet MS" pitchFamily="34" charset="0"/>
                        </a:rPr>
                        <a:t>Study</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Participants</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smtClean="0">
                          <a:solidFill>
                            <a:srgbClr val="000000"/>
                          </a:solidFill>
                          <a:latin typeface="Trebuchet MS" pitchFamily="34" charset="0"/>
                        </a:rPr>
                        <a:t>PAD</a:t>
                      </a:r>
                      <a:r>
                        <a:rPr lang="en-US" sz="3200" b="0" i="0" u="none" strike="noStrike" baseline="0" dirty="0" smtClean="0">
                          <a:solidFill>
                            <a:srgbClr val="000000"/>
                          </a:solidFill>
                          <a:latin typeface="Trebuchet MS" pitchFamily="34" charset="0"/>
                        </a:rPr>
                        <a:t> %</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71319">
                <a:tc>
                  <a:txBody>
                    <a:bodyPr/>
                    <a:lstStyle/>
                    <a:p>
                      <a:pPr rtl="0" fontAlgn="t">
                        <a:spcBef>
                          <a:spcPts val="0"/>
                        </a:spcBef>
                        <a:spcAft>
                          <a:spcPts val="0"/>
                        </a:spcAft>
                      </a:pPr>
                      <a:r>
                        <a:rPr lang="en-US" sz="3200" b="0" i="0" u="none" strike="noStrike" dirty="0">
                          <a:solidFill>
                            <a:srgbClr val="000000"/>
                          </a:solidFill>
                          <a:latin typeface="Trebuchet MS" pitchFamily="34" charset="0"/>
                        </a:rPr>
                        <a:t>Framingham Offspring Study </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n=3313</a:t>
                      </a:r>
                      <a:endParaRPr lang="en-US" sz="320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3.6%</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581415">
                <a:tc>
                  <a:txBody>
                    <a:bodyPr/>
                    <a:lstStyle/>
                    <a:p>
                      <a:pPr rtl="0" fontAlgn="t">
                        <a:spcBef>
                          <a:spcPts val="0"/>
                        </a:spcBef>
                        <a:spcAft>
                          <a:spcPts val="0"/>
                        </a:spcAft>
                      </a:pPr>
                      <a:r>
                        <a:rPr lang="en-US" sz="3200" b="0" i="0" u="none" strike="noStrike" dirty="0">
                          <a:solidFill>
                            <a:srgbClr val="000000"/>
                          </a:solidFill>
                          <a:latin typeface="Trebuchet MS" pitchFamily="34" charset="0"/>
                        </a:rPr>
                        <a:t>NHANES 1999-2002 </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n=4895</a:t>
                      </a:r>
                      <a:endParaRPr lang="en-US" sz="320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5%</a:t>
                      </a:r>
                      <a:endParaRPr lang="en-US" sz="320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71319">
                <a:tc>
                  <a:txBody>
                    <a:bodyPr/>
                    <a:lstStyle/>
                    <a:p>
                      <a:pPr rtl="0" fontAlgn="t">
                        <a:spcBef>
                          <a:spcPts val="0"/>
                        </a:spcBef>
                        <a:spcAft>
                          <a:spcPts val="0"/>
                        </a:spcAft>
                      </a:pPr>
                      <a:r>
                        <a:rPr lang="en-US" sz="3200" b="0" i="0" u="none" strike="noStrike" dirty="0">
                          <a:solidFill>
                            <a:srgbClr val="000000"/>
                          </a:solidFill>
                          <a:latin typeface="Trebuchet MS" pitchFamily="34" charset="0"/>
                        </a:rPr>
                        <a:t>MESA </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n=6570</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3.7%</a:t>
                      </a:r>
                      <a:endParaRPr lang="en-US" sz="320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71319">
                <a:tc>
                  <a:txBody>
                    <a:bodyPr/>
                    <a:lstStyle/>
                    <a:p>
                      <a:pPr rtl="0" fontAlgn="t">
                        <a:spcBef>
                          <a:spcPts val="0"/>
                        </a:spcBef>
                        <a:spcAft>
                          <a:spcPts val="0"/>
                        </a:spcAft>
                      </a:pPr>
                      <a:r>
                        <a:rPr lang="en-US" sz="3200" b="0" i="0" u="none" strike="noStrike" dirty="0">
                          <a:solidFill>
                            <a:srgbClr val="000000"/>
                          </a:solidFill>
                          <a:latin typeface="Trebuchet MS" pitchFamily="34" charset="0"/>
                        </a:rPr>
                        <a:t>NHANES (1999-2004) current analysis</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n=9145</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a:solidFill>
                            <a:srgbClr val="000000"/>
                          </a:solidFill>
                          <a:latin typeface="Trebuchet MS" pitchFamily="34" charset="0"/>
                        </a:rPr>
                        <a:t>4.6%</a:t>
                      </a:r>
                      <a:endParaRPr lang="en-US" sz="320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632951">
                <a:tc>
                  <a:txBody>
                    <a:bodyPr/>
                    <a:lstStyle/>
                    <a:p>
                      <a:pPr rtl="0" fontAlgn="t">
                        <a:spcBef>
                          <a:spcPts val="0"/>
                        </a:spcBef>
                        <a:spcAft>
                          <a:spcPts val="0"/>
                        </a:spcAft>
                      </a:pPr>
                      <a:r>
                        <a:rPr lang="en-US" sz="3200" b="0" i="0" u="none" strike="noStrike" dirty="0">
                          <a:solidFill>
                            <a:srgbClr val="000000"/>
                          </a:solidFill>
                          <a:latin typeface="Trebuchet MS" pitchFamily="34" charset="0"/>
                        </a:rPr>
                        <a:t>ICE LAU cohort</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n=600</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200" b="0" i="0" u="none" strike="noStrike" dirty="0">
                          <a:solidFill>
                            <a:srgbClr val="000000"/>
                          </a:solidFill>
                          <a:latin typeface="Trebuchet MS" pitchFamily="34" charset="0"/>
                        </a:rPr>
                        <a:t>59.2%</a:t>
                      </a:r>
                      <a:endParaRPr lang="en-US" sz="3200" dirty="0">
                        <a:latin typeface="Trebuchet MS" pitchFamily="34" charset="0"/>
                      </a:endParaRPr>
                    </a:p>
                  </a:txBody>
                  <a:tcPr marL="25795" marR="25795" marT="25795" marB="257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3" name="Rectangle 2"/>
          <p:cNvSpPr>
            <a:spLocks noChangeArrowheads="1"/>
          </p:cNvSpPr>
          <p:nvPr/>
        </p:nvSpPr>
        <p:spPr bwMode="auto">
          <a:xfrm>
            <a:off x="0" y="0"/>
            <a:ext cx="43891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Text Placeholder 257"/>
          <p:cNvSpPr>
            <a:spLocks noGrp="1"/>
          </p:cNvSpPr>
          <p:nvPr>
            <p:ph type="body" sz="quarter" idx="26"/>
          </p:nvPr>
        </p:nvSpPr>
        <p:spPr>
          <a:xfrm>
            <a:off x="35147250" y="4039015"/>
            <a:ext cx="8272463" cy="12883527"/>
          </a:xfrm>
        </p:spPr>
        <p:txBody>
          <a:bodyPr/>
          <a:lstStyle/>
          <a:p>
            <a:r>
              <a:rPr lang="en-US" sz="2200" b="1" u="sng" dirty="0" smtClean="0"/>
              <a:t>For Patients with typical or atypical symptoms of PAD:</a:t>
            </a:r>
            <a:r>
              <a:rPr lang="en-US" sz="2200" b="1" dirty="0" smtClean="0"/>
              <a:t/>
            </a:r>
            <a:br>
              <a:rPr lang="en-US" sz="2200" b="1" dirty="0" smtClean="0"/>
            </a:br>
            <a:r>
              <a:rPr lang="en-US" sz="2200" b="1" dirty="0" smtClean="0"/>
              <a:t>Calf circumference of 37 cm amongst those presenting for LAU identifies a cohort likely to have PAD. Thus the technician should more carefully assess such patients. </a:t>
            </a:r>
          </a:p>
          <a:p>
            <a:endParaRPr lang="en-US" sz="2200" b="1" dirty="0" smtClean="0"/>
          </a:p>
          <a:p>
            <a:r>
              <a:rPr lang="en-US" sz="2200" b="1" u="sng" dirty="0" smtClean="0"/>
              <a:t>For Patients presenting for PTA:</a:t>
            </a:r>
            <a:r>
              <a:rPr lang="en-US" sz="2200" b="1" dirty="0" smtClean="0"/>
              <a:t/>
            </a:r>
            <a:br>
              <a:rPr lang="en-US" sz="2200" b="1" dirty="0" smtClean="0"/>
            </a:br>
            <a:r>
              <a:rPr lang="en-US" sz="2200" b="1" dirty="0" smtClean="0"/>
              <a:t>In these patients calf circumference is evidence for macroscopic tissue loss. The 48 patients identified for our study were a group selected by </a:t>
            </a:r>
            <a:r>
              <a:rPr lang="en-US" sz="2200" b="1" dirty="0" err="1" smtClean="0"/>
              <a:t>payors</a:t>
            </a:r>
            <a:r>
              <a:rPr lang="en-US" sz="2200" b="1" dirty="0" smtClean="0"/>
              <a:t> to assess appropriate care. In this cohort data analysis clearly shows evident macroscopic tissue loss. According to guidelines. </a:t>
            </a:r>
            <a:r>
              <a:rPr lang="en-US" sz="2200" b="1" dirty="0" err="1" smtClean="0"/>
              <a:t>gov</a:t>
            </a:r>
            <a:r>
              <a:rPr lang="en-US" sz="2200" b="1" dirty="0" smtClean="0"/>
              <a:t> tissue loss is a clear cut indication for PTA amongst PAD patients. Patients who present for PTA to ICE;  a referral center serving 10 counties are the sickest ones, evidenced by macroscopic tissue loss. </a:t>
            </a:r>
          </a:p>
          <a:p>
            <a:r>
              <a:rPr lang="en-US" sz="2400" dirty="0" smtClean="0"/>
              <a:t/>
            </a:r>
            <a:br>
              <a:rPr lang="en-US" sz="2400" dirty="0" smtClean="0"/>
            </a:br>
            <a:r>
              <a:rPr lang="en-US" sz="2200" b="1" dirty="0" smtClean="0"/>
              <a:t>Analysis </a:t>
            </a:r>
            <a:r>
              <a:rPr lang="en-US" sz="2200" b="1" dirty="0" smtClean="0"/>
              <a:t>of Cohorts</a:t>
            </a:r>
          </a:p>
          <a:p>
            <a:endParaRPr lang="en-US" sz="2200" b="1" dirty="0" smtClean="0"/>
          </a:p>
          <a:p>
            <a:r>
              <a:rPr lang="en-US" sz="2200" b="1" u="sng" dirty="0" smtClean="0"/>
              <a:t>Cohort one (PTA patients):</a:t>
            </a:r>
            <a:r>
              <a:rPr lang="en-US" sz="2200" b="1" dirty="0" smtClean="0"/>
              <a:t/>
            </a:r>
            <a:br>
              <a:rPr lang="en-US" sz="2200" b="1" dirty="0" smtClean="0"/>
            </a:br>
            <a:r>
              <a:rPr lang="en-US" sz="2200" b="1" dirty="0" smtClean="0"/>
              <a:t>Among 48 patients who were included in the study at ICE, the calculated circumference of the lower extremity was significantly smaller than calculated circumference in normal volunteers. Results came comparably close with tape measurements and x-ray tests amongst the normal volunteers on linear regression.</a:t>
            </a:r>
          </a:p>
          <a:p>
            <a:r>
              <a:rPr lang="en-US" sz="2200" b="1" dirty="0" smtClean="0"/>
              <a:t/>
            </a:r>
            <a:br>
              <a:rPr lang="en-US" sz="2200" b="1" dirty="0" smtClean="0"/>
            </a:br>
            <a:r>
              <a:rPr lang="en-US" sz="2200" b="1" u="sng" dirty="0" smtClean="0"/>
              <a:t>Cohort two (LAU patients):</a:t>
            </a:r>
            <a:r>
              <a:rPr lang="en-US" sz="2200" b="1" dirty="0" smtClean="0"/>
              <a:t/>
            </a:r>
            <a:br>
              <a:rPr lang="en-US" sz="2200" b="1" dirty="0" smtClean="0"/>
            </a:br>
            <a:r>
              <a:rPr lang="en-US" sz="2200" b="1" dirty="0" smtClean="0"/>
              <a:t>Calf circumference measured using tape amongst consecutive patients who presented for LAU at ICE showed significant tissue loss among PAD patients compared to </a:t>
            </a:r>
            <a:r>
              <a:rPr lang="en-US" sz="2200" b="1" dirty="0" err="1" smtClean="0"/>
              <a:t>Normals</a:t>
            </a:r>
            <a:r>
              <a:rPr lang="en-US" sz="2200" b="1" dirty="0" smtClean="0"/>
              <a:t>. </a:t>
            </a:r>
          </a:p>
          <a:p>
            <a:r>
              <a:rPr lang="en-US" sz="2200" b="1" u="sng" dirty="0" smtClean="0"/>
              <a:t/>
            </a:r>
            <a:br>
              <a:rPr lang="en-US" sz="2200" b="1" u="sng" dirty="0" smtClean="0"/>
            </a:br>
            <a:r>
              <a:rPr lang="en-US" sz="2200" b="1" u="sng" dirty="0" smtClean="0"/>
              <a:t>Cohort three (NHANES 2003-2004 dataset):</a:t>
            </a:r>
            <a:br>
              <a:rPr lang="en-US" sz="2200" b="1" u="sng" dirty="0" smtClean="0"/>
            </a:br>
            <a:r>
              <a:rPr lang="en-US" sz="2200" b="1" dirty="0" smtClean="0"/>
              <a:t>NHANES data on 9145 patients was processed using R studio. Right Calf circumference for patients with and without PAD was available for the NHANES patients</a:t>
            </a:r>
            <a:r>
              <a:rPr lang="en-US" sz="2200" b="1" dirty="0" smtClean="0"/>
              <a:t>.</a:t>
            </a:r>
          </a:p>
        </p:txBody>
      </p:sp>
      <p:pic>
        <p:nvPicPr>
          <p:cNvPr id="4" name="Picture 2" descr="Calf circumference.jpeg"/>
          <p:cNvPicPr>
            <a:picLocks noChangeAspect="1" noChangeArrowheads="1"/>
          </p:cNvPicPr>
          <p:nvPr/>
        </p:nvPicPr>
        <p:blipFill>
          <a:blip r:embed="rId3" cstate="print"/>
          <a:srcRect/>
          <a:stretch>
            <a:fillRect/>
          </a:stretch>
        </p:blipFill>
        <p:spPr bwMode="auto">
          <a:xfrm>
            <a:off x="26517600" y="4039015"/>
            <a:ext cx="8174705" cy="4526563"/>
          </a:xfrm>
          <a:prstGeom prst="rect">
            <a:avLst/>
          </a:prstGeom>
          <a:noFill/>
        </p:spPr>
      </p:pic>
      <p:sp>
        <p:nvSpPr>
          <p:cNvPr id="2051" name="Rectangle 3"/>
          <p:cNvSpPr>
            <a:spLocks noChangeArrowheads="1"/>
          </p:cNvSpPr>
          <p:nvPr/>
        </p:nvSpPr>
        <p:spPr bwMode="auto">
          <a:xfrm>
            <a:off x="0" y="0"/>
            <a:ext cx="43891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33492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48x96-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PosterPresentations.com-48x96-Template</Template>
  <TotalTime>329</TotalTime>
  <Words>383</Words>
  <Application>Microsoft Office PowerPoint</Application>
  <PresentationFormat>Custom</PresentationFormat>
  <Paragraphs>168</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PosterPresentations.com-48x96-Template</vt:lpstr>
      <vt:lpstr>1_Classic 3 Columns</vt:lpstr>
      <vt:lpstr>Classic - Wide Center</vt:lpstr>
      <vt:lpstr>Slide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mmabaig</cp:lastModifiedBy>
  <cp:revision>29</cp:revision>
  <dcterms:created xsi:type="dcterms:W3CDTF">2012-02-09T21:25:37Z</dcterms:created>
  <dcterms:modified xsi:type="dcterms:W3CDTF">2015-04-28T01:54:04Z</dcterms:modified>
</cp:coreProperties>
</file>